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485" r:id="rId2"/>
    <p:sldId id="396" r:id="rId3"/>
    <p:sldId id="576" r:id="rId4"/>
    <p:sldId id="555" r:id="rId5"/>
    <p:sldId id="564" r:id="rId6"/>
    <p:sldId id="351" r:id="rId7"/>
    <p:sldId id="531" r:id="rId8"/>
    <p:sldId id="532" r:id="rId9"/>
    <p:sldId id="567" r:id="rId10"/>
    <p:sldId id="582" r:id="rId11"/>
    <p:sldId id="603" r:id="rId12"/>
    <p:sldId id="556" r:id="rId13"/>
    <p:sldId id="601" r:id="rId14"/>
  </p:sldIdLst>
  <p:sldSz cx="12192000" cy="6858000"/>
  <p:notesSz cx="6858000" cy="9144000"/>
  <p:embeddedFontLst>
    <p:embeddedFont>
      <p:font typeface="Verdana" panose="020B0604030504040204" pitchFamily="34"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402DCAB-7EC0-4111-9861-E7B0CB1DC221}">
          <p14:sldIdLst>
            <p14:sldId id="485"/>
            <p14:sldId id="396"/>
            <p14:sldId id="576"/>
            <p14:sldId id="555"/>
            <p14:sldId id="564"/>
            <p14:sldId id="351"/>
            <p14:sldId id="531"/>
            <p14:sldId id="532"/>
            <p14:sldId id="567"/>
            <p14:sldId id="582"/>
            <p14:sldId id="603"/>
            <p14:sldId id="556"/>
            <p14:sldId id="60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26" autoAdjust="0"/>
    <p:restoredTop sz="65725" autoAdjust="0"/>
  </p:normalViewPr>
  <p:slideViewPr>
    <p:cSldViewPr snapToGrid="0">
      <p:cViewPr varScale="1">
        <p:scale>
          <a:sx n="48" d="100"/>
          <a:sy n="48" d="100"/>
        </p:scale>
        <p:origin x="1088" y="44"/>
      </p:cViewPr>
      <p:guideLst/>
    </p:cSldViewPr>
  </p:slideViewPr>
  <p:outlineViewPr>
    <p:cViewPr>
      <p:scale>
        <a:sx n="33" d="100"/>
        <a:sy n="33" d="100"/>
      </p:scale>
      <p:origin x="0" y="-956"/>
    </p:cViewPr>
  </p:outlineViewPr>
  <p:notesTextViewPr>
    <p:cViewPr>
      <p:scale>
        <a:sx n="150" d="100"/>
        <a:sy n="150" d="100"/>
      </p:scale>
      <p:origin x="0" y="0"/>
    </p:cViewPr>
  </p:notesTextViewPr>
  <p:sorterViewPr>
    <p:cViewPr>
      <p:scale>
        <a:sx n="120" d="100"/>
        <a:sy n="120" d="100"/>
      </p:scale>
      <p:origin x="0" y="-12560"/>
    </p:cViewPr>
  </p:sorterViewPr>
  <p:notesViewPr>
    <p:cSldViewPr snapToGrid="0">
      <p:cViewPr varScale="1">
        <p:scale>
          <a:sx n="53" d="100"/>
          <a:sy n="53" d="100"/>
        </p:scale>
        <p:origin x="2236" y="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svg"/><Relationship Id="rId1"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svg"/><Relationship Id="rId1"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51135E-E593-49EB-9C66-FB8F80DCC8E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BB0E679-4682-422A-B4B3-34D44CC4C90C}">
      <dgm:prSet/>
      <dgm:spPr/>
      <dgm:t>
        <a:bodyPr/>
        <a:lstStyle/>
        <a:p>
          <a:pPr>
            <a:lnSpc>
              <a:spcPct val="100000"/>
            </a:lnSpc>
          </a:pPr>
          <a:r>
            <a:rPr lang="en-US" dirty="0"/>
            <a:t>Problems of understanding</a:t>
          </a:r>
        </a:p>
      </dgm:t>
    </dgm:pt>
    <dgm:pt modelId="{C9D64042-2460-46F4-8F63-C93F33A90216}" type="parTrans" cxnId="{83E0F1C1-6D64-42DC-A4C0-CB5C67C8476D}">
      <dgm:prSet/>
      <dgm:spPr/>
      <dgm:t>
        <a:bodyPr/>
        <a:lstStyle/>
        <a:p>
          <a:endParaRPr lang="en-US"/>
        </a:p>
      </dgm:t>
    </dgm:pt>
    <dgm:pt modelId="{0E101382-25A9-48EE-8392-88ABE71DA086}" type="sibTrans" cxnId="{83E0F1C1-6D64-42DC-A4C0-CB5C67C8476D}">
      <dgm:prSet/>
      <dgm:spPr/>
      <dgm:t>
        <a:bodyPr/>
        <a:lstStyle/>
        <a:p>
          <a:endParaRPr lang="en-US"/>
        </a:p>
      </dgm:t>
    </dgm:pt>
    <dgm:pt modelId="{79B77230-D940-49CC-AF47-BF1D40797D89}">
      <dgm:prSet/>
      <dgm:spPr/>
      <dgm:t>
        <a:bodyPr/>
        <a:lstStyle/>
        <a:p>
          <a:pPr>
            <a:lnSpc>
              <a:spcPct val="100000"/>
            </a:lnSpc>
          </a:pPr>
          <a:r>
            <a:rPr lang="en-US" dirty="0"/>
            <a:t>Do users know what they want?</a:t>
          </a:r>
        </a:p>
      </dgm:t>
    </dgm:pt>
    <dgm:pt modelId="{C50558CC-69DA-4C28-8CB9-2982E9088524}" type="parTrans" cxnId="{BBA2886E-1FC2-4FFE-BF42-BABB70DB9D54}">
      <dgm:prSet/>
      <dgm:spPr/>
      <dgm:t>
        <a:bodyPr/>
        <a:lstStyle/>
        <a:p>
          <a:endParaRPr lang="en-US"/>
        </a:p>
      </dgm:t>
    </dgm:pt>
    <dgm:pt modelId="{01A261DD-4242-4987-8459-53BA826F65E4}" type="sibTrans" cxnId="{BBA2886E-1FC2-4FFE-BF42-BABB70DB9D54}">
      <dgm:prSet/>
      <dgm:spPr/>
      <dgm:t>
        <a:bodyPr/>
        <a:lstStyle/>
        <a:p>
          <a:endParaRPr lang="en-US"/>
        </a:p>
      </dgm:t>
    </dgm:pt>
    <dgm:pt modelId="{2CC7D121-8A41-44D9-89BD-244AA28A42A0}">
      <dgm:prSet/>
      <dgm:spPr/>
      <dgm:t>
        <a:bodyPr/>
        <a:lstStyle/>
        <a:p>
          <a:pPr>
            <a:lnSpc>
              <a:spcPct val="100000"/>
            </a:lnSpc>
          </a:pPr>
          <a:r>
            <a:rPr lang="en-US" dirty="0"/>
            <a:t>Do users know what we don’t know?</a:t>
          </a:r>
        </a:p>
      </dgm:t>
    </dgm:pt>
    <dgm:pt modelId="{9DE9134D-6150-4859-A323-7D13FB96F531}" type="parTrans" cxnId="{98EB21E0-6CF3-4F15-AC40-72E97BB1B30C}">
      <dgm:prSet/>
      <dgm:spPr/>
      <dgm:t>
        <a:bodyPr/>
        <a:lstStyle/>
        <a:p>
          <a:endParaRPr lang="en-US"/>
        </a:p>
      </dgm:t>
    </dgm:pt>
    <dgm:pt modelId="{0E0A4C2E-CF9A-4E5B-A9DA-A4F62E584BE3}" type="sibTrans" cxnId="{98EB21E0-6CF3-4F15-AC40-72E97BB1B30C}">
      <dgm:prSet/>
      <dgm:spPr/>
      <dgm:t>
        <a:bodyPr/>
        <a:lstStyle/>
        <a:p>
          <a:endParaRPr lang="en-US"/>
        </a:p>
      </dgm:t>
    </dgm:pt>
    <dgm:pt modelId="{8859CDF6-BBF5-4A76-8A76-407071531CB6}">
      <dgm:prSet/>
      <dgm:spPr/>
      <dgm:t>
        <a:bodyPr/>
        <a:lstStyle/>
        <a:p>
          <a:pPr>
            <a:lnSpc>
              <a:spcPct val="100000"/>
            </a:lnSpc>
          </a:pPr>
          <a:r>
            <a:rPr lang="en-US" dirty="0"/>
            <a:t>Do we know who are users even are?</a:t>
          </a:r>
        </a:p>
      </dgm:t>
    </dgm:pt>
    <dgm:pt modelId="{4553293F-765F-468C-A52D-17712ED16F1F}" type="parTrans" cxnId="{07AC9C4A-377E-4379-B550-8DB49E3862F9}">
      <dgm:prSet/>
      <dgm:spPr/>
      <dgm:t>
        <a:bodyPr/>
        <a:lstStyle/>
        <a:p>
          <a:endParaRPr lang="en-US"/>
        </a:p>
      </dgm:t>
    </dgm:pt>
    <dgm:pt modelId="{CD3D3010-EDC9-481C-A822-9AFA251D0BAD}" type="sibTrans" cxnId="{07AC9C4A-377E-4379-B550-8DB49E3862F9}">
      <dgm:prSet/>
      <dgm:spPr/>
      <dgm:t>
        <a:bodyPr/>
        <a:lstStyle/>
        <a:p>
          <a:endParaRPr lang="en-US"/>
        </a:p>
      </dgm:t>
    </dgm:pt>
    <dgm:pt modelId="{289B9B18-ED8C-4F8C-B57D-E359AFC29DCD}">
      <dgm:prSet/>
      <dgm:spPr/>
      <dgm:t>
        <a:bodyPr/>
        <a:lstStyle/>
        <a:p>
          <a:pPr>
            <a:lnSpc>
              <a:spcPct val="100000"/>
            </a:lnSpc>
          </a:pPr>
          <a:r>
            <a:rPr lang="en-US" dirty="0"/>
            <a:t>Problems of scope</a:t>
          </a:r>
        </a:p>
      </dgm:t>
    </dgm:pt>
    <dgm:pt modelId="{DFB0D9D2-5A30-4081-9EC5-9B49CEBEA520}" type="parTrans" cxnId="{B135C7DE-63EC-4038-AD9B-BF4AE8EC9E48}">
      <dgm:prSet/>
      <dgm:spPr/>
      <dgm:t>
        <a:bodyPr/>
        <a:lstStyle/>
        <a:p>
          <a:endParaRPr lang="en-US"/>
        </a:p>
      </dgm:t>
    </dgm:pt>
    <dgm:pt modelId="{01035273-0EF6-4E5E-8BB1-B75422350993}" type="sibTrans" cxnId="{B135C7DE-63EC-4038-AD9B-BF4AE8EC9E48}">
      <dgm:prSet/>
      <dgm:spPr/>
      <dgm:t>
        <a:bodyPr/>
        <a:lstStyle/>
        <a:p>
          <a:endParaRPr lang="en-US"/>
        </a:p>
      </dgm:t>
    </dgm:pt>
    <dgm:pt modelId="{A898EC3E-4F02-462D-8397-BC48F29AE81B}">
      <dgm:prSet/>
      <dgm:spPr/>
      <dgm:t>
        <a:bodyPr/>
        <a:lstStyle/>
        <a:p>
          <a:pPr>
            <a:lnSpc>
              <a:spcPct val="100000"/>
            </a:lnSpc>
          </a:pPr>
          <a:r>
            <a:rPr lang="en-US" dirty="0"/>
            <a:t>What are we building?</a:t>
          </a:r>
        </a:p>
      </dgm:t>
    </dgm:pt>
    <dgm:pt modelId="{AD9DCD49-7708-4181-B664-3E4D3C91E37D}" type="parTrans" cxnId="{D9C411B4-474A-4FB0-9E9B-1E92A378E566}">
      <dgm:prSet/>
      <dgm:spPr/>
      <dgm:t>
        <a:bodyPr/>
        <a:lstStyle/>
        <a:p>
          <a:endParaRPr lang="en-US"/>
        </a:p>
      </dgm:t>
    </dgm:pt>
    <dgm:pt modelId="{5F251CD8-B93E-4310-9598-EB0F0D698564}" type="sibTrans" cxnId="{D9C411B4-474A-4FB0-9E9B-1E92A378E566}">
      <dgm:prSet/>
      <dgm:spPr/>
      <dgm:t>
        <a:bodyPr/>
        <a:lstStyle/>
        <a:p>
          <a:endParaRPr lang="en-US"/>
        </a:p>
      </dgm:t>
    </dgm:pt>
    <dgm:pt modelId="{2E2B9329-B007-4CD0-85A7-2630A8E162B0}">
      <dgm:prSet/>
      <dgm:spPr/>
      <dgm:t>
        <a:bodyPr/>
        <a:lstStyle/>
        <a:p>
          <a:pPr>
            <a:lnSpc>
              <a:spcPct val="100000"/>
            </a:lnSpc>
          </a:pPr>
          <a:r>
            <a:rPr lang="en-US" dirty="0"/>
            <a:t>What non-functional quality attributes are included?</a:t>
          </a:r>
        </a:p>
      </dgm:t>
    </dgm:pt>
    <dgm:pt modelId="{30C76577-F362-41FE-BC13-849D7770E466}" type="parTrans" cxnId="{A5A3EABD-125B-49CA-881A-D915A3146F96}">
      <dgm:prSet/>
      <dgm:spPr/>
      <dgm:t>
        <a:bodyPr/>
        <a:lstStyle/>
        <a:p>
          <a:endParaRPr lang="en-US"/>
        </a:p>
      </dgm:t>
    </dgm:pt>
    <dgm:pt modelId="{1F9E35F3-00D0-4526-8C6D-B1D5C8B52722}" type="sibTrans" cxnId="{A5A3EABD-125B-49CA-881A-D915A3146F96}">
      <dgm:prSet/>
      <dgm:spPr/>
      <dgm:t>
        <a:bodyPr/>
        <a:lstStyle/>
        <a:p>
          <a:endParaRPr lang="en-US"/>
        </a:p>
      </dgm:t>
    </dgm:pt>
    <dgm:pt modelId="{0F25331F-8FB8-4E3A-87F2-3F285D74EB32}">
      <dgm:prSet/>
      <dgm:spPr/>
      <dgm:t>
        <a:bodyPr/>
        <a:lstStyle/>
        <a:p>
          <a:pPr>
            <a:lnSpc>
              <a:spcPct val="100000"/>
            </a:lnSpc>
          </a:pPr>
          <a:r>
            <a:rPr lang="en-US" dirty="0"/>
            <a:t>Problems of volatility</a:t>
          </a:r>
        </a:p>
      </dgm:t>
    </dgm:pt>
    <dgm:pt modelId="{324E124D-8500-4C04-A0BA-6F6C2D553D81}" type="parTrans" cxnId="{16B49D51-0857-4A44-AD1A-0C1006418460}">
      <dgm:prSet/>
      <dgm:spPr/>
      <dgm:t>
        <a:bodyPr/>
        <a:lstStyle/>
        <a:p>
          <a:endParaRPr lang="en-US"/>
        </a:p>
      </dgm:t>
    </dgm:pt>
    <dgm:pt modelId="{4716CEE8-C882-4DFA-8AAE-CB3797F9F69F}" type="sibTrans" cxnId="{16B49D51-0857-4A44-AD1A-0C1006418460}">
      <dgm:prSet/>
      <dgm:spPr/>
      <dgm:t>
        <a:bodyPr/>
        <a:lstStyle/>
        <a:p>
          <a:endParaRPr lang="en-US"/>
        </a:p>
      </dgm:t>
    </dgm:pt>
    <dgm:pt modelId="{CB3B2CC4-92AF-4FC8-A179-56AA7CBFFB9A}">
      <dgm:prSet/>
      <dgm:spPr/>
      <dgm:t>
        <a:bodyPr/>
        <a:lstStyle/>
        <a:p>
          <a:pPr>
            <a:lnSpc>
              <a:spcPct val="100000"/>
            </a:lnSpc>
          </a:pPr>
          <a:r>
            <a:rPr lang="en-US" dirty="0"/>
            <a:t>Changing requirements over time</a:t>
          </a:r>
        </a:p>
      </dgm:t>
    </dgm:pt>
    <dgm:pt modelId="{6D8C96C8-507C-40B5-9F1C-C398FAA98553}" type="parTrans" cxnId="{B9675BFE-7824-40EC-8F31-10A7D7973451}">
      <dgm:prSet/>
      <dgm:spPr/>
      <dgm:t>
        <a:bodyPr/>
        <a:lstStyle/>
        <a:p>
          <a:endParaRPr lang="en-US"/>
        </a:p>
      </dgm:t>
    </dgm:pt>
    <dgm:pt modelId="{ABF5C046-9B4C-488C-88A7-786B810BC851}" type="sibTrans" cxnId="{B9675BFE-7824-40EC-8F31-10A7D7973451}">
      <dgm:prSet/>
      <dgm:spPr/>
      <dgm:t>
        <a:bodyPr/>
        <a:lstStyle/>
        <a:p>
          <a:endParaRPr lang="en-US"/>
        </a:p>
      </dgm:t>
    </dgm:pt>
    <dgm:pt modelId="{F91F48F0-416F-409A-A4DF-2AB884A889BA}" type="pres">
      <dgm:prSet presAssocID="{7851135E-E593-49EB-9C66-FB8F80DCC8EB}" presName="root" presStyleCnt="0">
        <dgm:presLayoutVars>
          <dgm:dir/>
          <dgm:resizeHandles val="exact"/>
        </dgm:presLayoutVars>
      </dgm:prSet>
      <dgm:spPr/>
    </dgm:pt>
    <dgm:pt modelId="{FC98E3C8-E7C4-4905-8B69-39244AD5644B}" type="pres">
      <dgm:prSet presAssocID="{ABB0E679-4682-422A-B4B3-34D44CC4C90C}" presName="compNode" presStyleCnt="0"/>
      <dgm:spPr/>
    </dgm:pt>
    <dgm:pt modelId="{744C9803-894E-44D2-889B-76A5CCA8AA03}" type="pres">
      <dgm:prSet presAssocID="{ABB0E679-4682-422A-B4B3-34D44CC4C90C}" presName="bgRect" presStyleLbl="bgShp" presStyleIdx="0" presStyleCnt="3"/>
      <dgm:spPr/>
    </dgm:pt>
    <dgm:pt modelId="{A72C947F-10ED-4AC9-86DE-CDAD3C879254}" type="pres">
      <dgm:prSet presAssocID="{ABB0E679-4682-422A-B4B3-34D44CC4C90C}"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dgm:spPr>
      <dgm:extLst>
        <a:ext uri="{E40237B7-FDA0-4F09-8148-C483321AD2D9}">
          <dgm14:cNvPr xmlns:dgm14="http://schemas.microsoft.com/office/drawing/2010/diagram" id="0" name="" descr="Customer Review"/>
        </a:ext>
      </dgm:extLst>
    </dgm:pt>
    <dgm:pt modelId="{C109F829-E202-4C7F-A334-6F9428EDC96C}" type="pres">
      <dgm:prSet presAssocID="{ABB0E679-4682-422A-B4B3-34D44CC4C90C}" presName="spaceRect" presStyleCnt="0"/>
      <dgm:spPr/>
    </dgm:pt>
    <dgm:pt modelId="{BBEC7333-A5CB-4B43-A34A-870E516E4DD6}" type="pres">
      <dgm:prSet presAssocID="{ABB0E679-4682-422A-B4B3-34D44CC4C90C}" presName="parTx" presStyleLbl="revTx" presStyleIdx="0" presStyleCnt="6">
        <dgm:presLayoutVars>
          <dgm:chMax val="0"/>
          <dgm:chPref val="0"/>
        </dgm:presLayoutVars>
      </dgm:prSet>
      <dgm:spPr/>
    </dgm:pt>
    <dgm:pt modelId="{D527155E-0657-496B-926B-6BBC0B628D07}" type="pres">
      <dgm:prSet presAssocID="{ABB0E679-4682-422A-B4B3-34D44CC4C90C}" presName="desTx" presStyleLbl="revTx" presStyleIdx="1" presStyleCnt="6">
        <dgm:presLayoutVars/>
      </dgm:prSet>
      <dgm:spPr/>
    </dgm:pt>
    <dgm:pt modelId="{1F8516E6-8828-4592-BFF8-887E9086A7BC}" type="pres">
      <dgm:prSet presAssocID="{0E101382-25A9-48EE-8392-88ABE71DA086}" presName="sibTrans" presStyleCnt="0"/>
      <dgm:spPr/>
    </dgm:pt>
    <dgm:pt modelId="{5C7297C6-91FF-41AF-818A-17F31F68621E}" type="pres">
      <dgm:prSet presAssocID="{289B9B18-ED8C-4F8C-B57D-E359AFC29DCD}" presName="compNode" presStyleCnt="0"/>
      <dgm:spPr/>
    </dgm:pt>
    <dgm:pt modelId="{2E54C961-84EA-43A2-844C-C3CE78516CB0}" type="pres">
      <dgm:prSet presAssocID="{289B9B18-ED8C-4F8C-B57D-E359AFC29DCD}" presName="bgRect" presStyleLbl="bgShp" presStyleIdx="1" presStyleCnt="3"/>
      <dgm:spPr/>
    </dgm:pt>
    <dgm:pt modelId="{A3DBAEA5-2FDA-46C9-9482-7655B37F1E0E}" type="pres">
      <dgm:prSet presAssocID="{289B9B18-ED8C-4F8C-B57D-E359AFC29DCD}"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uilding"/>
        </a:ext>
      </dgm:extLst>
    </dgm:pt>
    <dgm:pt modelId="{56237200-6F76-4251-BCFC-EAF1C363E346}" type="pres">
      <dgm:prSet presAssocID="{289B9B18-ED8C-4F8C-B57D-E359AFC29DCD}" presName="spaceRect" presStyleCnt="0"/>
      <dgm:spPr/>
    </dgm:pt>
    <dgm:pt modelId="{28C88A3C-4FEA-440F-9B29-481800E6F0BE}" type="pres">
      <dgm:prSet presAssocID="{289B9B18-ED8C-4F8C-B57D-E359AFC29DCD}" presName="parTx" presStyleLbl="revTx" presStyleIdx="2" presStyleCnt="6">
        <dgm:presLayoutVars>
          <dgm:chMax val="0"/>
          <dgm:chPref val="0"/>
        </dgm:presLayoutVars>
      </dgm:prSet>
      <dgm:spPr/>
    </dgm:pt>
    <dgm:pt modelId="{4FB2F518-2BF4-4FD7-A56E-47F3A3918E17}" type="pres">
      <dgm:prSet presAssocID="{289B9B18-ED8C-4F8C-B57D-E359AFC29DCD}" presName="desTx" presStyleLbl="revTx" presStyleIdx="3" presStyleCnt="6">
        <dgm:presLayoutVars/>
      </dgm:prSet>
      <dgm:spPr/>
    </dgm:pt>
    <dgm:pt modelId="{89FD899A-D4F4-4C55-8909-E662326770E6}" type="pres">
      <dgm:prSet presAssocID="{01035273-0EF6-4E5E-8BB1-B75422350993}" presName="sibTrans" presStyleCnt="0"/>
      <dgm:spPr/>
    </dgm:pt>
    <dgm:pt modelId="{D72C3A6E-5881-40B9-9893-82CCB0549164}" type="pres">
      <dgm:prSet presAssocID="{0F25331F-8FB8-4E3A-87F2-3F285D74EB32}" presName="compNode" presStyleCnt="0"/>
      <dgm:spPr/>
    </dgm:pt>
    <dgm:pt modelId="{E18A13F9-D7A2-436B-8993-77DFC272C62C}" type="pres">
      <dgm:prSet presAssocID="{0F25331F-8FB8-4E3A-87F2-3F285D74EB32}" presName="bgRect" presStyleLbl="bgShp" presStyleIdx="2" presStyleCnt="3"/>
      <dgm:spPr/>
    </dgm:pt>
    <dgm:pt modelId="{933C83E9-3F13-4531-A494-B128397A40AE}" type="pres">
      <dgm:prSet presAssocID="{0F25331F-8FB8-4E3A-87F2-3F285D74EB32}"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Stopwatch"/>
        </a:ext>
      </dgm:extLst>
    </dgm:pt>
    <dgm:pt modelId="{0B330141-BDA3-4D12-AFE4-A5C53FC9730A}" type="pres">
      <dgm:prSet presAssocID="{0F25331F-8FB8-4E3A-87F2-3F285D74EB32}" presName="spaceRect" presStyleCnt="0"/>
      <dgm:spPr/>
    </dgm:pt>
    <dgm:pt modelId="{1649E94B-5A94-485B-93A6-2EB4D5F91B9A}" type="pres">
      <dgm:prSet presAssocID="{0F25331F-8FB8-4E3A-87F2-3F285D74EB32}" presName="parTx" presStyleLbl="revTx" presStyleIdx="4" presStyleCnt="6">
        <dgm:presLayoutVars>
          <dgm:chMax val="0"/>
          <dgm:chPref val="0"/>
        </dgm:presLayoutVars>
      </dgm:prSet>
      <dgm:spPr/>
    </dgm:pt>
    <dgm:pt modelId="{EA9947D3-2998-4B00-9B2A-15D759EFA191}" type="pres">
      <dgm:prSet presAssocID="{0F25331F-8FB8-4E3A-87F2-3F285D74EB32}" presName="desTx" presStyleLbl="revTx" presStyleIdx="5" presStyleCnt="6">
        <dgm:presLayoutVars/>
      </dgm:prSet>
      <dgm:spPr/>
    </dgm:pt>
  </dgm:ptLst>
  <dgm:cxnLst>
    <dgm:cxn modelId="{AAD6A029-21A4-41FA-9349-A97938C2044E}" type="presOf" srcId="{289B9B18-ED8C-4F8C-B57D-E359AFC29DCD}" destId="{28C88A3C-4FEA-440F-9B29-481800E6F0BE}" srcOrd="0" destOrd="0" presId="urn:microsoft.com/office/officeart/2018/2/layout/IconVerticalSolidList"/>
    <dgm:cxn modelId="{D33A192E-099E-4C7E-8AC9-B6B62017C60A}" type="presOf" srcId="{2E2B9329-B007-4CD0-85A7-2630A8E162B0}" destId="{4FB2F518-2BF4-4FD7-A56E-47F3A3918E17}" srcOrd="0" destOrd="1" presId="urn:microsoft.com/office/officeart/2018/2/layout/IconVerticalSolidList"/>
    <dgm:cxn modelId="{0D619939-DF3D-4D20-BB53-412AF78EA558}" type="presOf" srcId="{ABB0E679-4682-422A-B4B3-34D44CC4C90C}" destId="{BBEC7333-A5CB-4B43-A34A-870E516E4DD6}" srcOrd="0" destOrd="0" presId="urn:microsoft.com/office/officeart/2018/2/layout/IconVerticalSolidList"/>
    <dgm:cxn modelId="{07AC9C4A-377E-4379-B550-8DB49E3862F9}" srcId="{ABB0E679-4682-422A-B4B3-34D44CC4C90C}" destId="{8859CDF6-BBF5-4A76-8A76-407071531CB6}" srcOrd="2" destOrd="0" parTransId="{4553293F-765F-468C-A52D-17712ED16F1F}" sibTransId="{CD3D3010-EDC9-481C-A822-9AFA251D0BAD}"/>
    <dgm:cxn modelId="{F7C5F74B-BB11-4F28-9F7E-23FE778011DC}" type="presOf" srcId="{79B77230-D940-49CC-AF47-BF1D40797D89}" destId="{D527155E-0657-496B-926B-6BBC0B628D07}" srcOrd="0" destOrd="0" presId="urn:microsoft.com/office/officeart/2018/2/layout/IconVerticalSolidList"/>
    <dgm:cxn modelId="{BBA2886E-1FC2-4FFE-BF42-BABB70DB9D54}" srcId="{ABB0E679-4682-422A-B4B3-34D44CC4C90C}" destId="{79B77230-D940-49CC-AF47-BF1D40797D89}" srcOrd="0" destOrd="0" parTransId="{C50558CC-69DA-4C28-8CB9-2982E9088524}" sibTransId="{01A261DD-4242-4987-8459-53BA826F65E4}"/>
    <dgm:cxn modelId="{16B49D51-0857-4A44-AD1A-0C1006418460}" srcId="{7851135E-E593-49EB-9C66-FB8F80DCC8EB}" destId="{0F25331F-8FB8-4E3A-87F2-3F285D74EB32}" srcOrd="2" destOrd="0" parTransId="{324E124D-8500-4C04-A0BA-6F6C2D553D81}" sibTransId="{4716CEE8-C882-4DFA-8AAE-CB3797F9F69F}"/>
    <dgm:cxn modelId="{6F534F79-49C3-49F2-B767-CA8451407698}" type="presOf" srcId="{2CC7D121-8A41-44D9-89BD-244AA28A42A0}" destId="{D527155E-0657-496B-926B-6BBC0B628D07}" srcOrd="0" destOrd="1" presId="urn:microsoft.com/office/officeart/2018/2/layout/IconVerticalSolidList"/>
    <dgm:cxn modelId="{83B9F09E-EAE2-4CC8-ADD5-C1D9758C0071}" type="presOf" srcId="{A898EC3E-4F02-462D-8397-BC48F29AE81B}" destId="{4FB2F518-2BF4-4FD7-A56E-47F3A3918E17}" srcOrd="0" destOrd="0" presId="urn:microsoft.com/office/officeart/2018/2/layout/IconVerticalSolidList"/>
    <dgm:cxn modelId="{D9C411B4-474A-4FB0-9E9B-1E92A378E566}" srcId="{289B9B18-ED8C-4F8C-B57D-E359AFC29DCD}" destId="{A898EC3E-4F02-462D-8397-BC48F29AE81B}" srcOrd="0" destOrd="0" parTransId="{AD9DCD49-7708-4181-B664-3E4D3C91E37D}" sibTransId="{5F251CD8-B93E-4310-9598-EB0F0D698564}"/>
    <dgm:cxn modelId="{05D2A0B4-F01C-4184-9E55-260CFB8DB7F3}" type="presOf" srcId="{7851135E-E593-49EB-9C66-FB8F80DCC8EB}" destId="{F91F48F0-416F-409A-A4DF-2AB884A889BA}" srcOrd="0" destOrd="0" presId="urn:microsoft.com/office/officeart/2018/2/layout/IconVerticalSolidList"/>
    <dgm:cxn modelId="{A5A3EABD-125B-49CA-881A-D915A3146F96}" srcId="{289B9B18-ED8C-4F8C-B57D-E359AFC29DCD}" destId="{2E2B9329-B007-4CD0-85A7-2630A8E162B0}" srcOrd="1" destOrd="0" parTransId="{30C76577-F362-41FE-BC13-849D7770E466}" sibTransId="{1F9E35F3-00D0-4526-8C6D-B1D5C8B52722}"/>
    <dgm:cxn modelId="{83E0F1C1-6D64-42DC-A4C0-CB5C67C8476D}" srcId="{7851135E-E593-49EB-9C66-FB8F80DCC8EB}" destId="{ABB0E679-4682-422A-B4B3-34D44CC4C90C}" srcOrd="0" destOrd="0" parTransId="{C9D64042-2460-46F4-8F63-C93F33A90216}" sibTransId="{0E101382-25A9-48EE-8392-88ABE71DA086}"/>
    <dgm:cxn modelId="{DDC6D8C5-BBB2-461C-83FA-36349F6F2DA4}" type="presOf" srcId="{CB3B2CC4-92AF-4FC8-A179-56AA7CBFFB9A}" destId="{EA9947D3-2998-4B00-9B2A-15D759EFA191}" srcOrd="0" destOrd="0" presId="urn:microsoft.com/office/officeart/2018/2/layout/IconVerticalSolidList"/>
    <dgm:cxn modelId="{6DA49FCE-B0B4-44FD-96DE-E91348D0DC06}" type="presOf" srcId="{0F25331F-8FB8-4E3A-87F2-3F285D74EB32}" destId="{1649E94B-5A94-485B-93A6-2EB4D5F91B9A}" srcOrd="0" destOrd="0" presId="urn:microsoft.com/office/officeart/2018/2/layout/IconVerticalSolidList"/>
    <dgm:cxn modelId="{F47C6FD6-29E6-4AA6-A457-9DD86BFC36E5}" type="presOf" srcId="{8859CDF6-BBF5-4A76-8A76-407071531CB6}" destId="{D527155E-0657-496B-926B-6BBC0B628D07}" srcOrd="0" destOrd="2" presId="urn:microsoft.com/office/officeart/2018/2/layout/IconVerticalSolidList"/>
    <dgm:cxn modelId="{B135C7DE-63EC-4038-AD9B-BF4AE8EC9E48}" srcId="{7851135E-E593-49EB-9C66-FB8F80DCC8EB}" destId="{289B9B18-ED8C-4F8C-B57D-E359AFC29DCD}" srcOrd="1" destOrd="0" parTransId="{DFB0D9D2-5A30-4081-9EC5-9B49CEBEA520}" sibTransId="{01035273-0EF6-4E5E-8BB1-B75422350993}"/>
    <dgm:cxn modelId="{98EB21E0-6CF3-4F15-AC40-72E97BB1B30C}" srcId="{ABB0E679-4682-422A-B4B3-34D44CC4C90C}" destId="{2CC7D121-8A41-44D9-89BD-244AA28A42A0}" srcOrd="1" destOrd="0" parTransId="{9DE9134D-6150-4859-A323-7D13FB96F531}" sibTransId="{0E0A4C2E-CF9A-4E5B-A9DA-A4F62E584BE3}"/>
    <dgm:cxn modelId="{B9675BFE-7824-40EC-8F31-10A7D7973451}" srcId="{0F25331F-8FB8-4E3A-87F2-3F285D74EB32}" destId="{CB3B2CC4-92AF-4FC8-A179-56AA7CBFFB9A}" srcOrd="0" destOrd="0" parTransId="{6D8C96C8-507C-40B5-9F1C-C398FAA98553}" sibTransId="{ABF5C046-9B4C-488C-88A7-786B810BC851}"/>
    <dgm:cxn modelId="{6301B435-160A-435E-972D-336C66302088}" type="presParOf" srcId="{F91F48F0-416F-409A-A4DF-2AB884A889BA}" destId="{FC98E3C8-E7C4-4905-8B69-39244AD5644B}" srcOrd="0" destOrd="0" presId="urn:microsoft.com/office/officeart/2018/2/layout/IconVerticalSolidList"/>
    <dgm:cxn modelId="{D4300C5E-D0B6-43FA-AE33-964064733925}" type="presParOf" srcId="{FC98E3C8-E7C4-4905-8B69-39244AD5644B}" destId="{744C9803-894E-44D2-889B-76A5CCA8AA03}" srcOrd="0" destOrd="0" presId="urn:microsoft.com/office/officeart/2018/2/layout/IconVerticalSolidList"/>
    <dgm:cxn modelId="{92EBE634-6053-4558-99E7-6C9318EC79C7}" type="presParOf" srcId="{FC98E3C8-E7C4-4905-8B69-39244AD5644B}" destId="{A72C947F-10ED-4AC9-86DE-CDAD3C879254}" srcOrd="1" destOrd="0" presId="urn:microsoft.com/office/officeart/2018/2/layout/IconVerticalSolidList"/>
    <dgm:cxn modelId="{A291A2F6-08F1-4DC4-9043-87D4DF29CA86}" type="presParOf" srcId="{FC98E3C8-E7C4-4905-8B69-39244AD5644B}" destId="{C109F829-E202-4C7F-A334-6F9428EDC96C}" srcOrd="2" destOrd="0" presId="urn:microsoft.com/office/officeart/2018/2/layout/IconVerticalSolidList"/>
    <dgm:cxn modelId="{999E7C01-2071-4F06-AA68-0CF124414884}" type="presParOf" srcId="{FC98E3C8-E7C4-4905-8B69-39244AD5644B}" destId="{BBEC7333-A5CB-4B43-A34A-870E516E4DD6}" srcOrd="3" destOrd="0" presId="urn:microsoft.com/office/officeart/2018/2/layout/IconVerticalSolidList"/>
    <dgm:cxn modelId="{C47CC53C-9A70-4B92-B63C-88BCFF133900}" type="presParOf" srcId="{FC98E3C8-E7C4-4905-8B69-39244AD5644B}" destId="{D527155E-0657-496B-926B-6BBC0B628D07}" srcOrd="4" destOrd="0" presId="urn:microsoft.com/office/officeart/2018/2/layout/IconVerticalSolidList"/>
    <dgm:cxn modelId="{BE259B5F-67E3-4C1F-BCE1-7F3BDD0C971B}" type="presParOf" srcId="{F91F48F0-416F-409A-A4DF-2AB884A889BA}" destId="{1F8516E6-8828-4592-BFF8-887E9086A7BC}" srcOrd="1" destOrd="0" presId="urn:microsoft.com/office/officeart/2018/2/layout/IconVerticalSolidList"/>
    <dgm:cxn modelId="{E83C380D-B12F-4B89-964E-488132B9669B}" type="presParOf" srcId="{F91F48F0-416F-409A-A4DF-2AB884A889BA}" destId="{5C7297C6-91FF-41AF-818A-17F31F68621E}" srcOrd="2" destOrd="0" presId="urn:microsoft.com/office/officeart/2018/2/layout/IconVerticalSolidList"/>
    <dgm:cxn modelId="{B28A0D11-13FA-4C31-931A-F07B14A621E1}" type="presParOf" srcId="{5C7297C6-91FF-41AF-818A-17F31F68621E}" destId="{2E54C961-84EA-43A2-844C-C3CE78516CB0}" srcOrd="0" destOrd="0" presId="urn:microsoft.com/office/officeart/2018/2/layout/IconVerticalSolidList"/>
    <dgm:cxn modelId="{C8B62CA3-713E-4E33-9937-BB3AC4CEE8E1}" type="presParOf" srcId="{5C7297C6-91FF-41AF-818A-17F31F68621E}" destId="{A3DBAEA5-2FDA-46C9-9482-7655B37F1E0E}" srcOrd="1" destOrd="0" presId="urn:microsoft.com/office/officeart/2018/2/layout/IconVerticalSolidList"/>
    <dgm:cxn modelId="{D3F949F5-58E5-4DE4-964C-B09CFDC582DB}" type="presParOf" srcId="{5C7297C6-91FF-41AF-818A-17F31F68621E}" destId="{56237200-6F76-4251-BCFC-EAF1C363E346}" srcOrd="2" destOrd="0" presId="urn:microsoft.com/office/officeart/2018/2/layout/IconVerticalSolidList"/>
    <dgm:cxn modelId="{84ADD7C0-7528-46C1-8490-4E90524033B5}" type="presParOf" srcId="{5C7297C6-91FF-41AF-818A-17F31F68621E}" destId="{28C88A3C-4FEA-440F-9B29-481800E6F0BE}" srcOrd="3" destOrd="0" presId="urn:microsoft.com/office/officeart/2018/2/layout/IconVerticalSolidList"/>
    <dgm:cxn modelId="{FABE2793-4FC5-477D-AA30-7475D163304D}" type="presParOf" srcId="{5C7297C6-91FF-41AF-818A-17F31F68621E}" destId="{4FB2F518-2BF4-4FD7-A56E-47F3A3918E17}" srcOrd="4" destOrd="0" presId="urn:microsoft.com/office/officeart/2018/2/layout/IconVerticalSolidList"/>
    <dgm:cxn modelId="{D567229F-E8CD-4A49-BB67-2CDA0C9A835B}" type="presParOf" srcId="{F91F48F0-416F-409A-A4DF-2AB884A889BA}" destId="{89FD899A-D4F4-4C55-8909-E662326770E6}" srcOrd="3" destOrd="0" presId="urn:microsoft.com/office/officeart/2018/2/layout/IconVerticalSolidList"/>
    <dgm:cxn modelId="{B9713A3B-CC3E-437E-932A-CDD67BF2A72A}" type="presParOf" srcId="{F91F48F0-416F-409A-A4DF-2AB884A889BA}" destId="{D72C3A6E-5881-40B9-9893-82CCB0549164}" srcOrd="4" destOrd="0" presId="urn:microsoft.com/office/officeart/2018/2/layout/IconVerticalSolidList"/>
    <dgm:cxn modelId="{6B837D76-6E10-4105-A653-1122AC2A2C1E}" type="presParOf" srcId="{D72C3A6E-5881-40B9-9893-82CCB0549164}" destId="{E18A13F9-D7A2-436B-8993-77DFC272C62C}" srcOrd="0" destOrd="0" presId="urn:microsoft.com/office/officeart/2018/2/layout/IconVerticalSolidList"/>
    <dgm:cxn modelId="{6EED0E54-6B9F-4CAF-BF27-C791A7A189A5}" type="presParOf" srcId="{D72C3A6E-5881-40B9-9893-82CCB0549164}" destId="{933C83E9-3F13-4531-A494-B128397A40AE}" srcOrd="1" destOrd="0" presId="urn:microsoft.com/office/officeart/2018/2/layout/IconVerticalSolidList"/>
    <dgm:cxn modelId="{5DF4BFEC-80F6-488D-B7E5-05C95FB7EA7D}" type="presParOf" srcId="{D72C3A6E-5881-40B9-9893-82CCB0549164}" destId="{0B330141-BDA3-4D12-AFE4-A5C53FC9730A}" srcOrd="2" destOrd="0" presId="urn:microsoft.com/office/officeart/2018/2/layout/IconVerticalSolidList"/>
    <dgm:cxn modelId="{AAB7E9FB-1418-4BF0-94D2-6A5346D61A47}" type="presParOf" srcId="{D72C3A6E-5881-40B9-9893-82CCB0549164}" destId="{1649E94B-5A94-485B-93A6-2EB4D5F91B9A}" srcOrd="3" destOrd="0" presId="urn:microsoft.com/office/officeart/2018/2/layout/IconVerticalSolidList"/>
    <dgm:cxn modelId="{EFB83674-A40A-4E29-B154-E710E1CED88D}" type="presParOf" srcId="{D72C3A6E-5881-40B9-9893-82CCB0549164}" destId="{EA9947D3-2998-4B00-9B2A-15D759EFA191}"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4C9803-894E-44D2-889B-76A5CCA8AA03}">
      <dsp:nvSpPr>
        <dsp:cNvPr id="0" name=""/>
        <dsp:cNvSpPr/>
      </dsp:nvSpPr>
      <dsp:spPr>
        <a:xfrm>
          <a:off x="0" y="531"/>
          <a:ext cx="78867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2C947F-10ED-4AC9-86DE-CDAD3C879254}">
      <dsp:nvSpPr>
        <dsp:cNvPr id="0" name=""/>
        <dsp:cNvSpPr/>
      </dsp:nvSpPr>
      <dsp:spPr>
        <a:xfrm>
          <a:off x="375988" y="280191"/>
          <a:ext cx="683614" cy="68361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EC7333-A5CB-4B43-A34A-870E516E4DD6}">
      <dsp:nvSpPr>
        <dsp:cNvPr id="0" name=""/>
        <dsp:cNvSpPr/>
      </dsp:nvSpPr>
      <dsp:spPr>
        <a:xfrm>
          <a:off x="1435590" y="531"/>
          <a:ext cx="3549015"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t>Problems of understanding</a:t>
          </a:r>
        </a:p>
      </dsp:txBody>
      <dsp:txXfrm>
        <a:off x="1435590" y="531"/>
        <a:ext cx="3549015" cy="1242935"/>
      </dsp:txXfrm>
    </dsp:sp>
    <dsp:sp modelId="{D527155E-0657-496B-926B-6BBC0B628D07}">
      <dsp:nvSpPr>
        <dsp:cNvPr id="0" name=""/>
        <dsp:cNvSpPr/>
      </dsp:nvSpPr>
      <dsp:spPr>
        <a:xfrm>
          <a:off x="4984605" y="531"/>
          <a:ext cx="2902094"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577850">
            <a:lnSpc>
              <a:spcPct val="100000"/>
            </a:lnSpc>
            <a:spcBef>
              <a:spcPct val="0"/>
            </a:spcBef>
            <a:spcAft>
              <a:spcPct val="35000"/>
            </a:spcAft>
            <a:buNone/>
          </a:pPr>
          <a:r>
            <a:rPr lang="en-US" sz="1300" kern="1200" dirty="0"/>
            <a:t>Do users know what they want?</a:t>
          </a:r>
        </a:p>
        <a:p>
          <a:pPr marL="0" lvl="0" indent="0" algn="l" defTabSz="577850">
            <a:lnSpc>
              <a:spcPct val="100000"/>
            </a:lnSpc>
            <a:spcBef>
              <a:spcPct val="0"/>
            </a:spcBef>
            <a:spcAft>
              <a:spcPct val="35000"/>
            </a:spcAft>
            <a:buNone/>
          </a:pPr>
          <a:r>
            <a:rPr lang="en-US" sz="1300" kern="1200" dirty="0"/>
            <a:t>Do users know what we don’t know?</a:t>
          </a:r>
        </a:p>
        <a:p>
          <a:pPr marL="0" lvl="0" indent="0" algn="l" defTabSz="577850">
            <a:lnSpc>
              <a:spcPct val="100000"/>
            </a:lnSpc>
            <a:spcBef>
              <a:spcPct val="0"/>
            </a:spcBef>
            <a:spcAft>
              <a:spcPct val="35000"/>
            </a:spcAft>
            <a:buNone/>
          </a:pPr>
          <a:r>
            <a:rPr lang="en-US" sz="1300" kern="1200" dirty="0"/>
            <a:t>Do we know who are users even are?</a:t>
          </a:r>
        </a:p>
      </dsp:txBody>
      <dsp:txXfrm>
        <a:off x="4984605" y="531"/>
        <a:ext cx="2902094" cy="1242935"/>
      </dsp:txXfrm>
    </dsp:sp>
    <dsp:sp modelId="{2E54C961-84EA-43A2-844C-C3CE78516CB0}">
      <dsp:nvSpPr>
        <dsp:cNvPr id="0" name=""/>
        <dsp:cNvSpPr/>
      </dsp:nvSpPr>
      <dsp:spPr>
        <a:xfrm>
          <a:off x="0" y="1554200"/>
          <a:ext cx="78867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DBAEA5-2FDA-46C9-9482-7655B37F1E0E}">
      <dsp:nvSpPr>
        <dsp:cNvPr id="0" name=""/>
        <dsp:cNvSpPr/>
      </dsp:nvSpPr>
      <dsp:spPr>
        <a:xfrm>
          <a:off x="375988" y="1833861"/>
          <a:ext cx="683614" cy="68361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C88A3C-4FEA-440F-9B29-481800E6F0BE}">
      <dsp:nvSpPr>
        <dsp:cNvPr id="0" name=""/>
        <dsp:cNvSpPr/>
      </dsp:nvSpPr>
      <dsp:spPr>
        <a:xfrm>
          <a:off x="1435590" y="1554200"/>
          <a:ext cx="3549015"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t>Problems of scope</a:t>
          </a:r>
        </a:p>
      </dsp:txBody>
      <dsp:txXfrm>
        <a:off x="1435590" y="1554200"/>
        <a:ext cx="3549015" cy="1242935"/>
      </dsp:txXfrm>
    </dsp:sp>
    <dsp:sp modelId="{4FB2F518-2BF4-4FD7-A56E-47F3A3918E17}">
      <dsp:nvSpPr>
        <dsp:cNvPr id="0" name=""/>
        <dsp:cNvSpPr/>
      </dsp:nvSpPr>
      <dsp:spPr>
        <a:xfrm>
          <a:off x="4984605" y="1554200"/>
          <a:ext cx="2902094"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577850">
            <a:lnSpc>
              <a:spcPct val="100000"/>
            </a:lnSpc>
            <a:spcBef>
              <a:spcPct val="0"/>
            </a:spcBef>
            <a:spcAft>
              <a:spcPct val="35000"/>
            </a:spcAft>
            <a:buNone/>
          </a:pPr>
          <a:r>
            <a:rPr lang="en-US" sz="1300" kern="1200" dirty="0"/>
            <a:t>What are we building?</a:t>
          </a:r>
        </a:p>
        <a:p>
          <a:pPr marL="0" lvl="0" indent="0" algn="l" defTabSz="577850">
            <a:lnSpc>
              <a:spcPct val="100000"/>
            </a:lnSpc>
            <a:spcBef>
              <a:spcPct val="0"/>
            </a:spcBef>
            <a:spcAft>
              <a:spcPct val="35000"/>
            </a:spcAft>
            <a:buNone/>
          </a:pPr>
          <a:r>
            <a:rPr lang="en-US" sz="1300" kern="1200" dirty="0"/>
            <a:t>What non-functional quality attributes are included?</a:t>
          </a:r>
        </a:p>
      </dsp:txBody>
      <dsp:txXfrm>
        <a:off x="4984605" y="1554200"/>
        <a:ext cx="2902094" cy="1242935"/>
      </dsp:txXfrm>
    </dsp:sp>
    <dsp:sp modelId="{E18A13F9-D7A2-436B-8993-77DFC272C62C}">
      <dsp:nvSpPr>
        <dsp:cNvPr id="0" name=""/>
        <dsp:cNvSpPr/>
      </dsp:nvSpPr>
      <dsp:spPr>
        <a:xfrm>
          <a:off x="0" y="3107870"/>
          <a:ext cx="78867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3C83E9-3F13-4531-A494-B128397A40AE}">
      <dsp:nvSpPr>
        <dsp:cNvPr id="0" name=""/>
        <dsp:cNvSpPr/>
      </dsp:nvSpPr>
      <dsp:spPr>
        <a:xfrm>
          <a:off x="375988" y="3387530"/>
          <a:ext cx="683614" cy="68361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49E94B-5A94-485B-93A6-2EB4D5F91B9A}">
      <dsp:nvSpPr>
        <dsp:cNvPr id="0" name=""/>
        <dsp:cNvSpPr/>
      </dsp:nvSpPr>
      <dsp:spPr>
        <a:xfrm>
          <a:off x="1435590" y="3107870"/>
          <a:ext cx="3549015"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t>Problems of volatility</a:t>
          </a:r>
        </a:p>
      </dsp:txBody>
      <dsp:txXfrm>
        <a:off x="1435590" y="3107870"/>
        <a:ext cx="3549015" cy="1242935"/>
      </dsp:txXfrm>
    </dsp:sp>
    <dsp:sp modelId="{EA9947D3-2998-4B00-9B2A-15D759EFA191}">
      <dsp:nvSpPr>
        <dsp:cNvPr id="0" name=""/>
        <dsp:cNvSpPr/>
      </dsp:nvSpPr>
      <dsp:spPr>
        <a:xfrm>
          <a:off x="4984605" y="3107870"/>
          <a:ext cx="2902094"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577850">
            <a:lnSpc>
              <a:spcPct val="100000"/>
            </a:lnSpc>
            <a:spcBef>
              <a:spcPct val="0"/>
            </a:spcBef>
            <a:spcAft>
              <a:spcPct val="35000"/>
            </a:spcAft>
            <a:buNone/>
          </a:pPr>
          <a:r>
            <a:rPr lang="en-US" sz="1300" kern="1200" dirty="0"/>
            <a:t>Changing requirements over time</a:t>
          </a:r>
        </a:p>
      </dsp:txBody>
      <dsp:txXfrm>
        <a:off x="4984605" y="3107870"/>
        <a:ext cx="2902094" cy="124293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E5181-6CF5-45F7-A87A-E0E0B1FD7549}" type="datetimeFigureOut">
              <a:rPr lang="en-US" smtClean="0"/>
              <a:t>5/1/2026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937F07-1250-4CCE-B198-1B2887014F41}" type="slidenum">
              <a:rPr lang="en-US" smtClean="0"/>
              <a:t>‹#›</a:t>
            </a:fld>
            <a:endParaRPr lang="en-US"/>
          </a:p>
        </p:txBody>
      </p:sp>
    </p:spTree>
    <p:extLst>
      <p:ext uri="{BB962C8B-B14F-4D97-AF65-F5344CB8AC3E}">
        <p14:creationId xmlns:p14="http://schemas.microsoft.com/office/powerpoint/2010/main" val="279347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a:t>
            </a:fld>
            <a:endParaRPr lang="en-US"/>
          </a:p>
        </p:txBody>
      </p:sp>
    </p:spTree>
    <p:extLst>
      <p:ext uri="{BB962C8B-B14F-4D97-AF65-F5344CB8AC3E}">
        <p14:creationId xmlns:p14="http://schemas.microsoft.com/office/powerpoint/2010/main" val="3467028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4E489E-B39A-05BA-EC2E-B555AA53BC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02EC99-460D-10A4-73A1-61B872F461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38B59E-9564-33A6-8B94-B366DE31DFDA}"/>
              </a:ext>
            </a:extLst>
          </p:cNvPr>
          <p:cNvSpPr>
            <a:spLocks noGrp="1"/>
          </p:cNvSpPr>
          <p:nvPr>
            <p:ph type="body" idx="1"/>
          </p:nvPr>
        </p:nvSpPr>
        <p:spPr/>
        <p:txBody>
          <a:bodyPr/>
          <a:lstStyle/>
          <a:p>
            <a:r>
              <a:rPr lang="en-US" dirty="0"/>
              <a:t>.</a:t>
            </a:r>
          </a:p>
        </p:txBody>
      </p:sp>
      <p:sp>
        <p:nvSpPr>
          <p:cNvPr id="4" name="Slide Number Placeholder 3">
            <a:extLst>
              <a:ext uri="{FF2B5EF4-FFF2-40B4-BE49-F238E27FC236}">
                <a16:creationId xmlns:a16="http://schemas.microsoft.com/office/drawing/2014/main" id="{FD59EE5F-ABC6-656D-3DA2-ED662B399DB7}"/>
              </a:ext>
            </a:extLst>
          </p:cNvPr>
          <p:cNvSpPr>
            <a:spLocks noGrp="1"/>
          </p:cNvSpPr>
          <p:nvPr>
            <p:ph type="sldNum" sz="quarter" idx="5"/>
          </p:nvPr>
        </p:nvSpPr>
        <p:spPr/>
        <p:txBody>
          <a:bodyPr/>
          <a:lstStyle/>
          <a:p>
            <a:fld id="{07937F07-1250-4CCE-B198-1B2887014F41}" type="slidenum">
              <a:rPr lang="en-US" smtClean="0"/>
              <a:t>10</a:t>
            </a:fld>
            <a:endParaRPr lang="en-US"/>
          </a:p>
        </p:txBody>
      </p:sp>
    </p:spTree>
    <p:extLst>
      <p:ext uri="{BB962C8B-B14F-4D97-AF65-F5344CB8AC3E}">
        <p14:creationId xmlns:p14="http://schemas.microsoft.com/office/powerpoint/2010/main" val="2347795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BE2D2-B91E-ED24-3431-74ABB99CA4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4716A8-CAA9-9575-5A22-650474490B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1244D3-BD81-BDCA-0720-0D4D20CEBB33}"/>
              </a:ext>
            </a:extLst>
          </p:cNvPr>
          <p:cNvSpPr>
            <a:spLocks noGrp="1"/>
          </p:cNvSpPr>
          <p:nvPr>
            <p:ph type="body" idx="1"/>
          </p:nvPr>
        </p:nvSpPr>
        <p:spPr/>
        <p:txBody>
          <a:bodyPr/>
          <a:lstStyle/>
          <a:p>
            <a:r>
              <a:rPr lang="en-US" dirty="0"/>
              <a:t>The process of VSD includes three kinds of investigations:</a:t>
            </a:r>
          </a:p>
          <a:p>
            <a:pPr marL="171450" indent="-171450">
              <a:buFontTx/>
              <a:buChar char="-"/>
            </a:pPr>
            <a:r>
              <a:rPr lang="en-US" dirty="0"/>
              <a:t>Empirical: This is about understanding how the value works in real life based on observations made in the field or from life experiences.</a:t>
            </a:r>
          </a:p>
          <a:p>
            <a:pPr marL="171450" indent="-171450">
              <a:buFontTx/>
              <a:buChar char="-"/>
            </a:pPr>
            <a:r>
              <a:rPr lang="en-US" dirty="0"/>
              <a:t>Value: Involves identifying stakeholders, thinking about their goals and values and then finally resolving the value tensions arising from conflicting interests of stakeholders.</a:t>
            </a:r>
          </a:p>
          <a:p>
            <a:pPr marL="171450" indent="-171450">
              <a:buFontTx/>
              <a:buChar char="-"/>
            </a:pPr>
            <a:r>
              <a:rPr lang="en-US" dirty="0"/>
              <a:t>Technical: The technical feasibility of implementing the solutions.</a:t>
            </a:r>
          </a:p>
        </p:txBody>
      </p:sp>
      <p:sp>
        <p:nvSpPr>
          <p:cNvPr id="4" name="Slide Number Placeholder 3">
            <a:extLst>
              <a:ext uri="{FF2B5EF4-FFF2-40B4-BE49-F238E27FC236}">
                <a16:creationId xmlns:a16="http://schemas.microsoft.com/office/drawing/2014/main" id="{0F361E51-9069-F754-8121-B1692D3FC712}"/>
              </a:ext>
            </a:extLst>
          </p:cNvPr>
          <p:cNvSpPr>
            <a:spLocks noGrp="1"/>
          </p:cNvSpPr>
          <p:nvPr>
            <p:ph type="sldNum" sz="quarter" idx="5"/>
          </p:nvPr>
        </p:nvSpPr>
        <p:spPr/>
        <p:txBody>
          <a:bodyPr/>
          <a:lstStyle/>
          <a:p>
            <a:fld id="{07937F07-1250-4CCE-B198-1B2887014F41}" type="slidenum">
              <a:rPr lang="en-US" smtClean="0"/>
              <a:t>11</a:t>
            </a:fld>
            <a:endParaRPr lang="en-US"/>
          </a:p>
        </p:txBody>
      </p:sp>
    </p:spTree>
    <p:extLst>
      <p:ext uri="{BB962C8B-B14F-4D97-AF65-F5344CB8AC3E}">
        <p14:creationId xmlns:p14="http://schemas.microsoft.com/office/powerpoint/2010/main" val="3854360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slide illustrates how to use VSD to think about a value like informed consent:</a:t>
            </a:r>
          </a:p>
          <a:p>
            <a:endParaRPr lang="en-US" dirty="0"/>
          </a:p>
          <a:p>
            <a:pPr marL="228600" indent="-228600">
              <a:buAutoNum type="arabicPeriod"/>
            </a:pPr>
            <a:r>
              <a:rPr lang="en-US" dirty="0"/>
              <a:t>Do an empirical investigation which involves understanding the meaning of the value. In this case understanding informed consent hinges on four concepts as outlined. Often to understand a value one will have to collaborate with experts in a field such as sociologists, philosophers, domain experts. </a:t>
            </a:r>
          </a:p>
          <a:p>
            <a:pPr marL="228600" indent="-228600">
              <a:buAutoNum type="arabicPeriod"/>
            </a:pPr>
            <a:r>
              <a:rPr lang="en-US" dirty="0"/>
              <a:t>Identify the stakeholders and value tensions. For e.g., the stakeholders here could be site users and site owners. Their interests may align or conflict. For e.g., site users may want to be anonymous, but site owners might want to monetize site usage by sharing personal usage data with advertisers. On the other hand, they may align if the site owners want to make accountability and transparently a core value of their operations.</a:t>
            </a:r>
          </a:p>
          <a:p>
            <a:pPr marL="228600" indent="-228600">
              <a:buAutoNum type="arabicPeriod"/>
            </a:pPr>
            <a:r>
              <a:rPr lang="en-US" dirty="0"/>
              <a:t>Cookies in browsers are one way to collect personal information after taking permission from the users.</a:t>
            </a:r>
          </a:p>
        </p:txBody>
      </p:sp>
      <p:sp>
        <p:nvSpPr>
          <p:cNvPr id="4" name="Slide Number Placeholder 3"/>
          <p:cNvSpPr>
            <a:spLocks noGrp="1"/>
          </p:cNvSpPr>
          <p:nvPr>
            <p:ph type="sldNum" sz="quarter" idx="5"/>
          </p:nvPr>
        </p:nvSpPr>
        <p:spPr/>
        <p:txBody>
          <a:bodyPr/>
          <a:lstStyle/>
          <a:p>
            <a:fld id="{07937F07-1250-4CCE-B198-1B2887014F41}" type="slidenum">
              <a:rPr lang="en-US" smtClean="0"/>
              <a:t>12</a:t>
            </a:fld>
            <a:endParaRPr lang="en-US"/>
          </a:p>
        </p:txBody>
      </p:sp>
    </p:spTree>
    <p:extLst>
      <p:ext uri="{BB962C8B-B14F-4D97-AF65-F5344CB8AC3E}">
        <p14:creationId xmlns:p14="http://schemas.microsoft.com/office/powerpoint/2010/main" val="589351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314930-7BFC-B85F-7B1F-91CBE3DB64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0686BB-97DB-31D4-DF63-8EBB5830E5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B209EB-F107-C0B9-3F49-D8686F394F46}"/>
              </a:ext>
            </a:extLst>
          </p:cNvPr>
          <p:cNvSpPr>
            <a:spLocks noGrp="1"/>
          </p:cNvSpPr>
          <p:nvPr>
            <p:ph type="body" idx="1"/>
          </p:nvPr>
        </p:nvSpPr>
        <p:spPr/>
        <p:txBody>
          <a:bodyPr/>
          <a:lstStyle/>
          <a:p>
            <a:r>
              <a:rPr lang="en-US" dirty="0"/>
              <a:t>You’re not going to be experts on requirements analysis after this lecture, or on Value-Sensitive Design. Any form of </a:t>
            </a:r>
            <a:r>
              <a:rPr lang="en-US" i="1" dirty="0">
                <a:latin typeface="Times New Roman" panose="02020603050405020304" pitchFamily="18" charset="0"/>
                <a:cs typeface="Times New Roman" panose="02020603050405020304" pitchFamily="18" charset="0"/>
              </a:rPr>
              <a:t>x</a:t>
            </a:r>
            <a:r>
              <a:rPr lang="en-US" dirty="0"/>
              <a:t>-Driven Design could be the focus of a whole class.</a:t>
            </a:r>
          </a:p>
          <a:p>
            <a:endParaRPr lang="en-US" dirty="0"/>
          </a:p>
          <a:p>
            <a:r>
              <a:rPr lang="en-US" dirty="0"/>
              <a:t>From our perspective, requirements analysis is where the user stories we focus on </a:t>
            </a:r>
            <a:r>
              <a:rPr lang="en-US" i="1" dirty="0"/>
              <a:t>come from in the first place</a:t>
            </a:r>
            <a:r>
              <a:rPr lang="en-US" i="0" dirty="0"/>
              <a:t>, but in this class you’ll mostly be making up user stories based on an imagined idea of what an imagined user might want. That is… unfortunately how things often work in the real world, and a staggering amount of resources have been wasted as a result. (Some would blame Meta/Facebook’s VR projects of failing at this level.)</a:t>
            </a:r>
          </a:p>
          <a:p>
            <a:endParaRPr lang="en-US" i="0" dirty="0"/>
          </a:p>
          <a:p>
            <a:r>
              <a:rPr lang="en-US" i="0" dirty="0"/>
              <a:t>If you’re actually starting any kind of software engineering project in the real world, seriously studying </a:t>
            </a:r>
            <a:r>
              <a:rPr lang="en-US" i="1" dirty="0">
                <a:latin typeface="Times New Roman" panose="02020603050405020304" pitchFamily="18" charset="0"/>
                <a:cs typeface="Times New Roman" panose="02020603050405020304" pitchFamily="18" charset="0"/>
              </a:rPr>
              <a:t>x</a:t>
            </a:r>
            <a:r>
              <a:rPr lang="en-US" dirty="0"/>
              <a:t>-Driven Design for almost any value of x and using it to organize and prioritize your user stories, or </a:t>
            </a:r>
            <a:r>
              <a:rPr lang="en-US" i="1" dirty="0"/>
              <a:t>partnering with people that have more than a 30-minute lecture’s worth of experience in the idea</a:t>
            </a:r>
            <a:r>
              <a:rPr lang="en-US" dirty="0"/>
              <a:t>, is something you should take seriously.</a:t>
            </a:r>
          </a:p>
        </p:txBody>
      </p:sp>
      <p:sp>
        <p:nvSpPr>
          <p:cNvPr id="4" name="Slide Number Placeholder 3">
            <a:extLst>
              <a:ext uri="{FF2B5EF4-FFF2-40B4-BE49-F238E27FC236}">
                <a16:creationId xmlns:a16="http://schemas.microsoft.com/office/drawing/2014/main" id="{1EC54EEA-5545-9264-4800-E56DECBD8058}"/>
              </a:ext>
            </a:extLst>
          </p:cNvPr>
          <p:cNvSpPr>
            <a:spLocks noGrp="1"/>
          </p:cNvSpPr>
          <p:nvPr>
            <p:ph type="sldNum" sz="quarter" idx="5"/>
          </p:nvPr>
        </p:nvSpPr>
        <p:spPr/>
        <p:txBody>
          <a:bodyPr/>
          <a:lstStyle/>
          <a:p>
            <a:fld id="{07937F07-1250-4CCE-B198-1B2887014F41}" type="slidenum">
              <a:rPr lang="en-US" smtClean="0"/>
              <a:t>13</a:t>
            </a:fld>
            <a:endParaRPr lang="en-US"/>
          </a:p>
        </p:txBody>
      </p:sp>
    </p:spTree>
    <p:extLst>
      <p:ext uri="{BB962C8B-B14F-4D97-AF65-F5344CB8AC3E}">
        <p14:creationId xmlns:p14="http://schemas.microsoft.com/office/powerpoint/2010/main" val="863875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2</a:t>
            </a:fld>
            <a:endParaRPr lang="en-US"/>
          </a:p>
        </p:txBody>
      </p:sp>
    </p:spTree>
    <p:extLst>
      <p:ext uri="{BB962C8B-B14F-4D97-AF65-F5344CB8AC3E}">
        <p14:creationId xmlns:p14="http://schemas.microsoft.com/office/powerpoint/2010/main" val="1624675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A3ADEC-27D8-9CA5-7966-D3D048984E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4F0495-9181-767B-F34D-078C6F1C88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FE7F5A-0495-55E5-5FBF-CE7AD23085A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lecture is providing part of the bigger picture for the context of user stories in software engineering. Connecting user stories with conditions of satisfaction is how we organize our software engineering process — that’s central to what we’re doing in this class.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lesson talks about how we decide </a:t>
            </a:r>
            <a:r>
              <a:rPr lang="en-US" i="1" dirty="0"/>
              <a:t>what </a:t>
            </a:r>
            <a:r>
              <a:rPr lang="en-US" i="0" dirty="0"/>
              <a:t>user stories to select as part of our planning. </a:t>
            </a:r>
            <a:r>
              <a:rPr lang="en-US" dirty="0"/>
              <a:t>Our course staff will judge whether your essential conditions of satisfaction represent an MVP for your user story. But they mostly won’t be judging whether </a:t>
            </a:r>
            <a:r>
              <a:rPr lang="en-US" i="1" dirty="0"/>
              <a:t>your user stories are user stories worth doing.</a:t>
            </a:r>
            <a:endParaRPr lang="en-US" dirty="0"/>
          </a:p>
          <a:p>
            <a:endParaRPr lang="en-US" dirty="0"/>
          </a:p>
          <a:p>
            <a:r>
              <a:rPr lang="en-US" dirty="0"/>
              <a:t>In other words, in the context of this </a:t>
            </a:r>
            <a:r>
              <a:rPr lang="en-US" dirty="0" err="1"/>
              <a:t>cass</a:t>
            </a:r>
            <a:r>
              <a:rPr lang="en-US" dirty="0"/>
              <a:t> we mostly see it it as a technical decision about how to satisfy a user story — a complex technical decision that involves design, but a technical decision.</a:t>
            </a:r>
          </a:p>
          <a:p>
            <a:endParaRPr lang="en-US" dirty="0"/>
          </a:p>
          <a:p>
            <a:r>
              <a:rPr lang="en-US" dirty="0"/>
              <a:t>But in reality, who decides what actual software should get built, what user stories should get prioritized? How do they decide? </a:t>
            </a:r>
          </a:p>
          <a:p>
            <a:endParaRPr lang="en-US" dirty="0"/>
          </a:p>
          <a:p>
            <a:r>
              <a:rPr lang="en-US" dirty="0"/>
              <a:t>DISCUSS: Who do you think gets to decide what user stories actually get prioritized in practice?</a:t>
            </a:r>
          </a:p>
          <a:p>
            <a:endParaRPr lang="en-US" dirty="0"/>
          </a:p>
        </p:txBody>
      </p:sp>
      <p:sp>
        <p:nvSpPr>
          <p:cNvPr id="4" name="Slide Number Placeholder 3">
            <a:extLst>
              <a:ext uri="{FF2B5EF4-FFF2-40B4-BE49-F238E27FC236}">
                <a16:creationId xmlns:a16="http://schemas.microsoft.com/office/drawing/2014/main" id="{38B12E43-84D5-8AA4-7F5D-6FC744F5F5C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37F07-1250-4CCE-B198-1B2887014F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7930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2E1E57-EDA3-848B-24CD-529269A601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3CD06D-20B6-3F8A-5958-9976E6BB0E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0C1F7A-0139-271A-237A-E03FE243D6CB}"/>
              </a:ext>
            </a:extLst>
          </p:cNvPr>
          <p:cNvSpPr>
            <a:spLocks noGrp="1"/>
          </p:cNvSpPr>
          <p:nvPr>
            <p:ph type="body" idx="1"/>
          </p:nvPr>
        </p:nvSpPr>
        <p:spPr/>
        <p:txBody>
          <a:bodyPr/>
          <a:lstStyle/>
          <a:p>
            <a:endParaRPr lang="en-US" dirty="0"/>
          </a:p>
          <a:p>
            <a:r>
              <a:rPr lang="en-US" dirty="0"/>
              <a:t>Connecting the actual needs of people to user stories is the role of requirements analysis. We’ll discuss Value Sensitive Design specifically, and provide a pointer to more information in course materials.</a:t>
            </a:r>
          </a:p>
          <a:p>
            <a:endParaRPr lang="en-US" dirty="0"/>
          </a:p>
          <a:p>
            <a:r>
              <a:rPr lang="en-US" dirty="0"/>
              <a:t>In the context of requirements analysis, user stories to help us understand and communicate what we’re planning to do — the output of requirements analysis is often a prioritization of user stories. In your project, you’ll propose more than three user stories but then only be responsible for implementing three. You’ll be able to use whatever methodology you want for prioritizing user stories, but that’s not usually the case in the real world!</a:t>
            </a:r>
          </a:p>
          <a:p>
            <a:endParaRPr lang="en-US" dirty="0"/>
          </a:p>
        </p:txBody>
      </p:sp>
      <p:sp>
        <p:nvSpPr>
          <p:cNvPr id="4" name="Slide Number Placeholder 3">
            <a:extLst>
              <a:ext uri="{FF2B5EF4-FFF2-40B4-BE49-F238E27FC236}">
                <a16:creationId xmlns:a16="http://schemas.microsoft.com/office/drawing/2014/main" id="{1E737408-32FC-7AB4-C496-ABDA2AEEA6DB}"/>
              </a:ext>
            </a:extLst>
          </p:cNvPr>
          <p:cNvSpPr>
            <a:spLocks noGrp="1"/>
          </p:cNvSpPr>
          <p:nvPr>
            <p:ph type="sldNum" sz="quarter" idx="5"/>
          </p:nvPr>
        </p:nvSpPr>
        <p:spPr/>
        <p:txBody>
          <a:bodyPr/>
          <a:lstStyle/>
          <a:p>
            <a:fld id="{07937F07-1250-4CCE-B198-1B2887014F41}" type="slidenum">
              <a:rPr lang="en-US" smtClean="0"/>
              <a:t>4</a:t>
            </a:fld>
            <a:endParaRPr lang="en-US"/>
          </a:p>
        </p:txBody>
      </p:sp>
    </p:spTree>
    <p:extLst>
      <p:ext uri="{BB962C8B-B14F-4D97-AF65-F5344CB8AC3E}">
        <p14:creationId xmlns:p14="http://schemas.microsoft.com/office/powerpoint/2010/main" val="394736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the overall question for Requirements Analysis is making sure that we are building the right thing.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meme does a great job capturing the many ways in which we can get off course and end up building the wrong thing.  It may not be surprising that this meme dates back to at least the 1970’s, and long before the internet, was photocopied and hung up on the wall in many offices, particularly at software companies. These are not new problems: understanding what the customer wants the software to be, and then ensuring that we implement something that solves that problem is not easy.</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5</a:t>
            </a:fld>
            <a:endParaRPr lang="en-US" dirty="0"/>
          </a:p>
        </p:txBody>
      </p:sp>
    </p:spTree>
    <p:extLst>
      <p:ext uri="{BB962C8B-B14F-4D97-AF65-F5344CB8AC3E}">
        <p14:creationId xmlns:p14="http://schemas.microsoft.com/office/powerpoint/2010/main" val="2226296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getting the right requirements can certainly help make sure we build the right thing, it definitely doesn’t guarantee it.</a:t>
            </a:r>
          </a:p>
          <a:p>
            <a:endParaRPr lang="en-US" dirty="0"/>
          </a:p>
          <a:p>
            <a:r>
              <a:rPr lang="en-US" dirty="0"/>
              <a:t>Consider right now an example developing of a virtual meeting platform. With the start of the COVID-19 pandemic, and shift to virtual meetings, there has been an enormous demand for software to help substitute for physical events. But, even today, many platforms still don’t provide the experience that users want: how do you replace some physical interactions with a software product? These kind of challenges come up all of the time in software projects.</a:t>
            </a:r>
          </a:p>
          <a:p>
            <a:endParaRPr lang="en-US" dirty="0"/>
          </a:p>
          <a:p>
            <a:r>
              <a:rPr lang="en-US" dirty="0"/>
              <a:t>Sometimes, clients want to bring software in to solve some problem that is currently not being addressed, but don’t know exactly how to solve it. In other times, new software is brought in as a technology to improve an existing process. There is a way that things are done, and your software is going to help that get done better. In those situations, the client may simply not know what will work best for them. </a:t>
            </a:r>
          </a:p>
          <a:p>
            <a:endParaRPr lang="en-US" dirty="0"/>
          </a:p>
          <a:p>
            <a:r>
              <a:rPr lang="en-US" dirty="0"/>
              <a:t>Software engineering aims to provide answers, or at least a framework for answers to these questions</a:t>
            </a:r>
          </a:p>
          <a:p>
            <a:endParaRPr lang="en-US" dirty="0"/>
          </a:p>
          <a:p>
            <a:r>
              <a:rPr lang="en-US" dirty="0"/>
              <a:t>&lt;Read slide.  Possible elaboration:&gt;</a:t>
            </a:r>
          </a:p>
          <a:p>
            <a:endParaRPr lang="en-US" dirty="0"/>
          </a:p>
          <a:p>
            <a:r>
              <a:rPr lang="en-US" dirty="0"/>
              <a:t>Examples of problems of understanding corresponding to the bullets:</a:t>
            </a:r>
          </a:p>
          <a:p>
            <a:pPr marL="171450" indent="-171450">
              <a:buFont typeface="Arial" panose="020B0604020202020204" pitchFamily="34" charset="0"/>
              <a:buChar char="•"/>
            </a:pPr>
            <a:r>
              <a:rPr lang="en-US" dirty="0"/>
              <a:t>What they want? -&gt; Simply don’t know what is possible, won’t know it until they see it, often know what the problem is that they want the software to solve, but not the solution. Coming up with the solution is a design problem. Good to have a buddy who is a user experience designer.</a:t>
            </a:r>
          </a:p>
          <a:p>
            <a:pPr marL="171450" indent="-171450">
              <a:buFont typeface="Arial" panose="020B0604020202020204" pitchFamily="34" charset="0"/>
              <a:buChar char="•"/>
            </a:pPr>
            <a:r>
              <a:rPr lang="en-US" dirty="0"/>
              <a:t>What we don’t know? -&gt; Most software is not “general purpose”, but exists within some domain.</a:t>
            </a:r>
          </a:p>
          <a:p>
            <a:pPr marL="171450" indent="-171450">
              <a:buFont typeface="Arial" panose="020B0604020202020204" pitchFamily="34" charset="0"/>
              <a:buChar char="•"/>
            </a:pPr>
            <a:r>
              <a:rPr lang="en-US" dirty="0"/>
              <a:t>Who are our users? -&gt; Maybe most common in startups, where you have a client (moneybags investors) who are guessing who your users will be and what they want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Scope - What are we building? -&gt; How to agree with client on a statement of work that is feasible given constraints, how to make sure that we stay on track?</a:t>
            </a:r>
          </a:p>
          <a:p>
            <a:pPr marL="171450" indent="-171450">
              <a:buFont typeface="Arial" panose="020B0604020202020204" pitchFamily="34" charset="0"/>
              <a:buChar char="•"/>
            </a:pPr>
            <a:r>
              <a:rPr lang="en-US" dirty="0"/>
              <a:t>Scope – quality attributes -&gt; How to specify things like performance, usability, maintainability, security, </a:t>
            </a:r>
            <a:r>
              <a:rPr lang="en-US" dirty="0" err="1"/>
              <a:t>etc</a:t>
            </a: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Volatility -&gt; Long projects are subject to changes in world around them</a:t>
            </a:r>
          </a:p>
        </p:txBody>
      </p:sp>
      <p:sp>
        <p:nvSpPr>
          <p:cNvPr id="4" name="Slide Number Placeholder 3"/>
          <p:cNvSpPr>
            <a:spLocks noGrp="1"/>
          </p:cNvSpPr>
          <p:nvPr>
            <p:ph type="sldNum" sz="quarter" idx="5"/>
          </p:nvPr>
        </p:nvSpPr>
        <p:spPr/>
        <p:txBody>
          <a:bodyPr/>
          <a:lstStyle/>
          <a:p>
            <a:fld id="{07937F07-1250-4CCE-B198-1B2887014F41}" type="slidenum">
              <a:rPr lang="en-US" smtClean="0"/>
              <a:t>6</a:t>
            </a:fld>
            <a:endParaRPr lang="en-US"/>
          </a:p>
        </p:txBody>
      </p:sp>
    </p:spTree>
    <p:extLst>
      <p:ext uri="{BB962C8B-B14F-4D97-AF65-F5344CB8AC3E}">
        <p14:creationId xmlns:p14="http://schemas.microsoft.com/office/powerpoint/2010/main" val="2497900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lesson, we'll primarily be concerned with problems of understanding.  How do we get from a customer's vague notions of what they might want to something concrete enough to guide us to build it.</a:t>
            </a:r>
          </a:p>
          <a:p>
            <a:r>
              <a:rPr lang="en-US" dirty="0"/>
              <a:t>&lt;read slide&gt; </a:t>
            </a:r>
          </a:p>
        </p:txBody>
      </p:sp>
      <p:sp>
        <p:nvSpPr>
          <p:cNvPr id="4" name="Slide Number Placeholder 3"/>
          <p:cNvSpPr>
            <a:spLocks noGrp="1"/>
          </p:cNvSpPr>
          <p:nvPr>
            <p:ph type="sldNum" sz="quarter" idx="5"/>
          </p:nvPr>
        </p:nvSpPr>
        <p:spPr/>
        <p:txBody>
          <a:bodyPr/>
          <a:lstStyle/>
          <a:p>
            <a:fld id="{07937F07-1250-4CCE-B198-1B2887014F41}" type="slidenum">
              <a:rPr lang="en-US" smtClean="0"/>
              <a:t>7</a:t>
            </a:fld>
            <a:endParaRPr lang="en-US"/>
          </a:p>
        </p:txBody>
      </p:sp>
    </p:spTree>
    <p:extLst>
      <p:ext uri="{BB962C8B-B14F-4D97-AF65-F5344CB8AC3E}">
        <p14:creationId xmlns:p14="http://schemas.microsoft.com/office/powerpoint/2010/main" val="3438586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things that these different methods have in common.  </a:t>
            </a:r>
            <a:br>
              <a:rPr lang="en-US" dirty="0"/>
            </a:br>
            <a:r>
              <a:rPr lang="en-US" dirty="0"/>
              <a:t>Notice two important things: stakeholders and value </a:t>
            </a:r>
            <a:br>
              <a:rPr lang="en-US" dirty="0"/>
            </a:br>
            <a:r>
              <a:rPr lang="en-US" dirty="0"/>
              <a:t>&lt;read slide&gt;</a:t>
            </a:r>
          </a:p>
          <a:p>
            <a:r>
              <a:rPr lang="en-US" dirty="0"/>
              <a:t>The artifact produced by these common elements is user stories! </a:t>
            </a:r>
          </a:p>
        </p:txBody>
      </p:sp>
      <p:sp>
        <p:nvSpPr>
          <p:cNvPr id="4" name="Slide Number Placeholder 3"/>
          <p:cNvSpPr>
            <a:spLocks noGrp="1"/>
          </p:cNvSpPr>
          <p:nvPr>
            <p:ph type="sldNum" sz="quarter" idx="5"/>
          </p:nvPr>
        </p:nvSpPr>
        <p:spPr/>
        <p:txBody>
          <a:bodyPr/>
          <a:lstStyle/>
          <a:p>
            <a:fld id="{07937F07-1250-4CCE-B198-1B2887014F41}" type="slidenum">
              <a:rPr lang="en-US" smtClean="0"/>
              <a:t>8</a:t>
            </a:fld>
            <a:endParaRPr lang="en-US"/>
          </a:p>
        </p:txBody>
      </p:sp>
    </p:spTree>
    <p:extLst>
      <p:ext uri="{BB962C8B-B14F-4D97-AF65-F5344CB8AC3E}">
        <p14:creationId xmlns:p14="http://schemas.microsoft.com/office/powerpoint/2010/main" val="4109189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BE2D2-B91E-ED24-3431-74ABB99CA4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4716A8-CAA9-9575-5A22-650474490B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1244D3-BD81-BDCA-0720-0D4D20CEBB3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F361E51-9069-F754-8121-B1692D3FC712}"/>
              </a:ext>
            </a:extLst>
          </p:cNvPr>
          <p:cNvSpPr>
            <a:spLocks noGrp="1"/>
          </p:cNvSpPr>
          <p:nvPr>
            <p:ph type="sldNum" sz="quarter" idx="5"/>
          </p:nvPr>
        </p:nvSpPr>
        <p:spPr/>
        <p:txBody>
          <a:bodyPr/>
          <a:lstStyle/>
          <a:p>
            <a:fld id="{07937F07-1250-4CCE-B198-1B2887014F41}" type="slidenum">
              <a:rPr lang="en-US" smtClean="0"/>
              <a:t>9</a:t>
            </a:fld>
            <a:endParaRPr lang="en-US"/>
          </a:p>
        </p:txBody>
      </p:sp>
    </p:spTree>
    <p:extLst>
      <p:ext uri="{BB962C8B-B14F-4D97-AF65-F5344CB8AC3E}">
        <p14:creationId xmlns:p14="http://schemas.microsoft.com/office/powerpoint/2010/main" val="3854360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219-6BA5-47F5-B7F1-6B0D754E2DE9}"/>
              </a:ext>
            </a:extLst>
          </p:cNvPr>
          <p:cNvSpPr>
            <a:spLocks noGrp="1"/>
          </p:cNvSpPr>
          <p:nvPr>
            <p:ph type="ctrTitle"/>
          </p:nvPr>
        </p:nvSpPr>
        <p:spPr>
          <a:xfrm>
            <a:off x="539260" y="665163"/>
            <a:ext cx="10814539" cy="23876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A5556012-95F5-425E-AD5B-78B7ACF1EC88}"/>
              </a:ext>
            </a:extLst>
          </p:cNvPr>
          <p:cNvSpPr>
            <a:spLocks noGrp="1"/>
          </p:cNvSpPr>
          <p:nvPr>
            <p:ph type="subTitle" idx="1"/>
          </p:nvPr>
        </p:nvSpPr>
        <p:spPr>
          <a:xfrm>
            <a:off x="539260" y="3237828"/>
            <a:ext cx="10128740" cy="1655762"/>
          </a:xfrm>
        </p:spPr>
        <p:txBody>
          <a:bodyPr>
            <a:normAutofit/>
          </a:bodyPr>
          <a:lstStyle>
            <a:lvl1pPr marL="0" indent="0" algn="l">
              <a:buNone/>
              <a:defRPr sz="28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fld id="{5D2A64DE-480B-420F-9649-4F8E696E08E0}" type="datetime1">
              <a:rPr lang="en-US" smtClean="0"/>
              <a:t>5/1/2026</a:t>
            </a:fld>
            <a:endParaRPr lang="en-US"/>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FB7E862F-A43D-4114-BCB5-88FBB072B5E3}"/>
              </a:ext>
            </a:extLst>
          </p:cNvPr>
          <p:cNvCxnSpPr/>
          <p:nvPr userDrawn="1"/>
        </p:nvCxnSpPr>
        <p:spPr>
          <a:xfrm>
            <a:off x="539260" y="3055777"/>
            <a:ext cx="108145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794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09-5B90-4641-93CD-8F57AD557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350F3-B3CE-4CFF-8DA5-52A7B3D17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26664C-6D02-4CF4-9578-EE17046F1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29906-37E8-4C3E-9239-E2780C69472A}"/>
              </a:ext>
            </a:extLst>
          </p:cNvPr>
          <p:cNvSpPr>
            <a:spLocks noGrp="1"/>
          </p:cNvSpPr>
          <p:nvPr>
            <p:ph type="dt" sz="half" idx="10"/>
          </p:nvPr>
        </p:nvSpPr>
        <p:spPr/>
        <p:txBody>
          <a:bodyPr/>
          <a:lstStyle/>
          <a:p>
            <a:fld id="{EA476A42-A091-4468-A075-64A31BE59948}" type="datetime1">
              <a:rPr lang="en-US" smtClean="0"/>
              <a:t>5/1/2026</a:t>
            </a:fld>
            <a:endParaRPr lang="en-US"/>
          </a:p>
        </p:txBody>
      </p:sp>
      <p:sp>
        <p:nvSpPr>
          <p:cNvPr id="6" name="Footer Placeholder 5">
            <a:extLst>
              <a:ext uri="{FF2B5EF4-FFF2-40B4-BE49-F238E27FC236}">
                <a16:creationId xmlns:a16="http://schemas.microsoft.com/office/drawing/2014/main" id="{B4F4D540-F8F7-41A2-9AF8-CA9DC36733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0D207D-A9AE-4993-85BC-0A490AE0C78B}"/>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8473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82A-A252-4658-90F3-CD841E691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6BDDE-3FD4-4076-B384-750403C87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6770-ADA8-4EC3-8F93-CD06C87E7EC4}"/>
              </a:ext>
            </a:extLst>
          </p:cNvPr>
          <p:cNvSpPr>
            <a:spLocks noGrp="1"/>
          </p:cNvSpPr>
          <p:nvPr>
            <p:ph type="dt" sz="half" idx="10"/>
          </p:nvPr>
        </p:nvSpPr>
        <p:spPr/>
        <p:txBody>
          <a:bodyPr/>
          <a:lstStyle/>
          <a:p>
            <a:fld id="{0D3616D0-8311-4107-9726-6B805E7D05BA}" type="datetime1">
              <a:rPr lang="en-US" smtClean="0"/>
              <a:t>5/1/2026</a:t>
            </a:fld>
            <a:endParaRPr lang="en-US"/>
          </a:p>
        </p:txBody>
      </p:sp>
      <p:sp>
        <p:nvSpPr>
          <p:cNvPr id="5" name="Footer Placeholder 4">
            <a:extLst>
              <a:ext uri="{FF2B5EF4-FFF2-40B4-BE49-F238E27FC236}">
                <a16:creationId xmlns:a16="http://schemas.microsoft.com/office/drawing/2014/main" id="{956A9407-A07E-4CD6-8B79-2C5C32D324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D9943-4565-4756-87D7-A459B5D658D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038256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161F6-0B3C-4567-ADE2-6CD20FC7B0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F20CE-3E28-49C5-A941-80470819E0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5335-11AE-43FA-B4FF-7C5C91A9C094}"/>
              </a:ext>
            </a:extLst>
          </p:cNvPr>
          <p:cNvSpPr>
            <a:spLocks noGrp="1"/>
          </p:cNvSpPr>
          <p:nvPr>
            <p:ph type="dt" sz="half" idx="10"/>
          </p:nvPr>
        </p:nvSpPr>
        <p:spPr/>
        <p:txBody>
          <a:bodyPr/>
          <a:lstStyle/>
          <a:p>
            <a:fld id="{3BC2557A-5C88-417A-A763-5AC779462A5F}" type="datetime1">
              <a:rPr lang="en-US" smtClean="0"/>
              <a:t>5/1/2026</a:t>
            </a:fld>
            <a:endParaRPr lang="en-US"/>
          </a:p>
        </p:txBody>
      </p:sp>
      <p:sp>
        <p:nvSpPr>
          <p:cNvPr id="5" name="Footer Placeholder 4">
            <a:extLst>
              <a:ext uri="{FF2B5EF4-FFF2-40B4-BE49-F238E27FC236}">
                <a16:creationId xmlns:a16="http://schemas.microsoft.com/office/drawing/2014/main" id="{A3CDB1C4-4B7A-48D9-8638-70DF828BE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EDD15E-A1E1-4C0C-A962-2AD1B80CF666}"/>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28428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lvl1pPr>
              <a:defRPr>
                <a:solidFill>
                  <a:schemeClr val="accent3"/>
                </a:solidFill>
              </a:defRPr>
            </a:lvl1pPr>
          </a:lstStyle>
          <a:p>
            <a:r>
              <a:rPr dirty="0"/>
              <a:t>Title Text</a:t>
            </a:r>
          </a:p>
        </p:txBody>
      </p:sp>
      <p:sp>
        <p:nvSpPr>
          <p:cNvPr id="61" name="Body Level One…"/>
          <p:cNvSpPr txBox="1">
            <a:spLocks noGrp="1"/>
          </p:cNvSpPr>
          <p:nvPr>
            <p:ph type="body" idx="1"/>
          </p:nvPr>
        </p:nvSpPr>
        <p:spPr>
          <a:xfrm>
            <a:off x="535782" y="1562695"/>
            <a:ext cx="8786527" cy="4688086"/>
          </a:xfrm>
          <a:prstGeom prst="rect">
            <a:avLst/>
          </a:prstGeom>
        </p:spPr>
        <p:txBody>
          <a:bodyPr/>
          <a:lstStyle>
            <a:lvl1pPr marL="257166" indent="-257166">
              <a:defRPr>
                <a:solidFill>
                  <a:schemeClr val="tx1"/>
                </a:solidFill>
              </a:defRPr>
            </a:lvl1pPr>
            <a:lvl2pPr marL="514332" indent="-257166">
              <a:spcBef>
                <a:spcPts val="1125"/>
              </a:spcBef>
              <a:defRPr>
                <a:solidFill>
                  <a:schemeClr val="tx1"/>
                </a:solidFill>
              </a:defRPr>
            </a:lvl2pPr>
            <a:lvl3pPr marL="707206" indent="-257166">
              <a:spcBef>
                <a:spcPts val="562"/>
              </a:spcBef>
              <a:defRPr sz="2812">
                <a:solidFill>
                  <a:schemeClr val="tx1"/>
                </a:solidFill>
              </a:defRPr>
            </a:lvl3pPr>
            <a:lvl4pPr marL="900080" indent="-257166">
              <a:spcBef>
                <a:spcPts val="0"/>
              </a:spcBef>
              <a:defRPr sz="2812">
                <a:solidFill>
                  <a:schemeClr val="tx1"/>
                </a:solidFill>
              </a:defRPr>
            </a:lvl4pPr>
            <a:lvl5pPr marL="1092955" indent="-257166">
              <a:spcBef>
                <a:spcPts val="0"/>
              </a:spcBef>
              <a:defRPr sz="2812">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78759803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5/1/2026</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33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de and Comment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246272" y="1631794"/>
            <a:ext cx="310752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5/1/2026</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8719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689-97C8-4C74-9DA9-41C0380CB9AE}"/>
              </a:ext>
            </a:extLst>
          </p:cNvPr>
          <p:cNvSpPr>
            <a:spLocks noGrp="1"/>
          </p:cNvSpPr>
          <p:nvPr>
            <p:ph type="title"/>
          </p:nvPr>
        </p:nvSpPr>
        <p:spPr>
          <a:xfrm>
            <a:off x="838200" y="0"/>
            <a:ext cx="10515600" cy="1325563"/>
          </a:xfrm>
        </p:spPr>
        <p:txBody>
          <a:bodyPr anchor="b"/>
          <a:lstStyle/>
          <a:p>
            <a:r>
              <a:rPr lang="en-US" dirty="0"/>
              <a:t>Click to edit Master title style</a:t>
            </a:r>
          </a:p>
        </p:txBody>
      </p:sp>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fld id="{109E55A0-C911-4F03-82FC-7E5926047D46}" type="datetime1">
              <a:rPr lang="en-US" smtClean="0"/>
              <a:t>5/1/2026</a:t>
            </a:fld>
            <a:endParaRPr lang="en-US"/>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7" name="Straight Connector 6">
            <a:extLst>
              <a:ext uri="{FF2B5EF4-FFF2-40B4-BE49-F238E27FC236}">
                <a16:creationId xmlns:a16="http://schemas.microsoft.com/office/drawing/2014/main" id="{D110EEB6-6E3B-42EF-B771-796D5DACD6D4}"/>
              </a:ext>
            </a:extLst>
          </p:cNvPr>
          <p:cNvCxnSpPr/>
          <p:nvPr userDrawn="1"/>
        </p:nvCxnSpPr>
        <p:spPr>
          <a:xfrm>
            <a:off x="838200" y="1325563"/>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907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02D-7499-4BDC-8BA2-825474D95747}"/>
              </a:ext>
            </a:extLst>
          </p:cNvPr>
          <p:cNvSpPr>
            <a:spLocks noGrp="1"/>
          </p:cNvSpPr>
          <p:nvPr>
            <p:ph type="title"/>
          </p:nvPr>
        </p:nvSpPr>
        <p:spPr>
          <a:xfrm>
            <a:off x="831850" y="1709738"/>
            <a:ext cx="10515600"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B50BCC-FEA6-4C8B-92DD-12ECC6BE1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76A10-0098-476E-99F2-6C7151D25FAF}"/>
              </a:ext>
            </a:extLst>
          </p:cNvPr>
          <p:cNvSpPr>
            <a:spLocks noGrp="1"/>
          </p:cNvSpPr>
          <p:nvPr>
            <p:ph type="dt" sz="half" idx="10"/>
          </p:nvPr>
        </p:nvSpPr>
        <p:spPr/>
        <p:txBody>
          <a:bodyPr/>
          <a:lstStyle/>
          <a:p>
            <a:fld id="{A533CBE2-D5BE-47AC-ADC2-9CDFC1D0CF90}" type="datetime1">
              <a:rPr lang="en-US" smtClean="0"/>
              <a:t>5/1/2026</a:t>
            </a:fld>
            <a:endParaRPr lang="en-US"/>
          </a:p>
        </p:txBody>
      </p:sp>
      <p:sp>
        <p:nvSpPr>
          <p:cNvPr id="5" name="Footer Placeholder 4">
            <a:extLst>
              <a:ext uri="{FF2B5EF4-FFF2-40B4-BE49-F238E27FC236}">
                <a16:creationId xmlns:a16="http://schemas.microsoft.com/office/drawing/2014/main" id="{7E629B59-28A4-457E-A9FE-D43E630E9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9126F7-7826-4EEA-BCF7-F8DB1CCCD1E6}"/>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04FB97FE-BFE6-42A0-A36F-BB63DB3E7E5E}"/>
              </a:ext>
            </a:extLst>
          </p:cNvPr>
          <p:cNvCxnSpPr/>
          <p:nvPr userDrawn="1"/>
        </p:nvCxnSpPr>
        <p:spPr>
          <a:xfrm>
            <a:off x="831850" y="4562475"/>
            <a:ext cx="105219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088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8A4-82FA-4F62-BD67-4673378FCE4B}"/>
              </a:ext>
            </a:extLst>
          </p:cNvPr>
          <p:cNvSpPr>
            <a:spLocks noGrp="1"/>
          </p:cNvSpPr>
          <p:nvPr>
            <p:ph type="title"/>
          </p:nvPr>
        </p:nvSpPr>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C4D60252-C68E-46D7-AAA5-ABB7CE5E34A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A52B70-F8CF-48C4-AE1C-C9CF7101D08C}"/>
              </a:ext>
            </a:extLst>
          </p:cNvPr>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2E002AF-9677-413A-B99A-8C8BE9559F54}"/>
              </a:ext>
            </a:extLst>
          </p:cNvPr>
          <p:cNvSpPr>
            <a:spLocks noGrp="1"/>
          </p:cNvSpPr>
          <p:nvPr>
            <p:ph type="dt" sz="half" idx="10"/>
          </p:nvPr>
        </p:nvSpPr>
        <p:spPr/>
        <p:txBody>
          <a:bodyPr/>
          <a:lstStyle/>
          <a:p>
            <a:fld id="{39B7EDB1-CE74-4951-85A2-0B01C2128E28}" type="datetime1">
              <a:rPr lang="en-US" smtClean="0"/>
              <a:t>5/1/2026</a:t>
            </a:fld>
            <a:endParaRPr lang="en-US"/>
          </a:p>
        </p:txBody>
      </p:sp>
      <p:sp>
        <p:nvSpPr>
          <p:cNvPr id="6" name="Footer Placeholder 5">
            <a:extLst>
              <a:ext uri="{FF2B5EF4-FFF2-40B4-BE49-F238E27FC236}">
                <a16:creationId xmlns:a16="http://schemas.microsoft.com/office/drawing/2014/main" id="{75BD4DCA-3AF1-43DA-9E55-2BF67A618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63AD69-C005-4694-9D91-F1A980961CC9}"/>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9" name="Straight Connector 8">
            <a:extLst>
              <a:ext uri="{FF2B5EF4-FFF2-40B4-BE49-F238E27FC236}">
                <a16:creationId xmlns:a16="http://schemas.microsoft.com/office/drawing/2014/main" id="{4505F67E-03A6-4630-A98D-6CACA3FBDDEF}"/>
              </a:ext>
            </a:extLst>
          </p:cNvPr>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73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839788" y="365125"/>
            <a:ext cx="10515600" cy="1325563"/>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fld id="{2BC7EB92-A5C2-4807-A9DC-9EDE6CBFB241}" type="datetime1">
              <a:rPr lang="en-US" smtClean="0"/>
              <a:t>5/1/2026</a:t>
            </a:fld>
            <a:endParaRPr lang="en-US"/>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077612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fld id="{2B7B7EE0-7771-4CD5-9B2B-3550753A54A1}" type="datetime1">
              <a:rPr lang="en-US" smtClean="0"/>
              <a:t>5/1/2026</a:t>
            </a:fld>
            <a:endParaRPr lang="en-US"/>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79463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5BC0-2C78-4530-B512-097E3FFC8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8D3CA-F128-4EAA-A043-41667828A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EE186-B06D-4105-84EF-95DBBCFDA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86144-00CA-4143-8DA2-416236D78A82}"/>
              </a:ext>
            </a:extLst>
          </p:cNvPr>
          <p:cNvSpPr>
            <a:spLocks noGrp="1"/>
          </p:cNvSpPr>
          <p:nvPr>
            <p:ph type="dt" sz="half" idx="10"/>
          </p:nvPr>
        </p:nvSpPr>
        <p:spPr/>
        <p:txBody>
          <a:bodyPr/>
          <a:lstStyle/>
          <a:p>
            <a:fld id="{F8B318B3-0E87-4416-A9B8-D891968C2727}" type="datetime1">
              <a:rPr lang="en-US" smtClean="0"/>
              <a:t>5/1/2026</a:t>
            </a:fld>
            <a:endParaRPr lang="en-US"/>
          </a:p>
        </p:txBody>
      </p:sp>
      <p:sp>
        <p:nvSpPr>
          <p:cNvPr id="6" name="Footer Placeholder 5">
            <a:extLst>
              <a:ext uri="{FF2B5EF4-FFF2-40B4-BE49-F238E27FC236}">
                <a16:creationId xmlns:a16="http://schemas.microsoft.com/office/drawing/2014/main" id="{E338B172-43F1-4139-BF32-2DEDF2781D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3CB3DF-517A-4E87-8D32-82F85C3985F1}"/>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397843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997E8-DDEE-43F1-8D9B-F8A1E11DE488}" type="datetime1">
              <a:rPr lang="en-US" smtClean="0"/>
              <a:t>5/1/2026</a:t>
            </a:fld>
            <a:endParaRPr lang="en-US"/>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37917-FD3A-4669-9018-DA04BCDD3D75}" type="slidenum">
              <a:rPr lang="en-US" smtClean="0"/>
              <a:t>‹#›</a:t>
            </a:fld>
            <a:endParaRPr lang="en-US"/>
          </a:p>
        </p:txBody>
      </p:sp>
    </p:spTree>
    <p:extLst>
      <p:ext uri="{BB962C8B-B14F-4D97-AF65-F5344CB8AC3E}">
        <p14:creationId xmlns:p14="http://schemas.microsoft.com/office/powerpoint/2010/main" val="2223476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4" r:id="rId4"/>
    <p:sldLayoutId id="2147483651" r:id="rId5"/>
    <p:sldLayoutId id="2147483652" r:id="rId6"/>
    <p:sldLayoutId id="2147483653" r:id="rId7"/>
    <p:sldLayoutId id="2147483655" r:id="rId8"/>
    <p:sldLayoutId id="2147483656" r:id="rId9"/>
    <p:sldLayoutId id="2147483657" r:id="rId10"/>
    <p:sldLayoutId id="2147483658" r:id="rId11"/>
    <p:sldLayoutId id="2147483659" r:id="rId12"/>
    <p:sldLayoutId id="2147483661" r:id="rId13"/>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1.xml.rels><?xml version="1.0" encoding="UTF-8" standalone="yes"?>
<Relationships xmlns="http://schemas.openxmlformats.org/package/2006/relationships"><Relationship Id="rId3" Type="http://schemas.openxmlformats.org/officeDocument/2006/relationships/hyperlink" Target="https://vsd.ccs.neu.edu/introduction/what-is-vsd/"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svg"/><Relationship Id="rId7" Type="http://schemas.openxmlformats.org/officeDocument/2006/relationships/image" Target="../media/image5.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svg"/><Relationship Id="rId4" Type="http://schemas.openxmlformats.org/officeDocument/2006/relationships/image" Target="../media/image2.svg"/><Relationship Id="rId9" Type="http://schemas.openxmlformats.org/officeDocument/2006/relationships/image" Target="../media/image7.svg"/></Relationships>
</file>

<file path=ppt/slides/_rels/slide4.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8.svg"/><Relationship Id="rId7" Type="http://schemas.openxmlformats.org/officeDocument/2006/relationships/image" Target="../media/image5.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svg"/><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en.wikipedia.org/wiki/Tree_swing_cartoon"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5BC5-92E6-4F5A-B981-1C5EE975861B}"/>
              </a:ext>
            </a:extLst>
          </p:cNvPr>
          <p:cNvSpPr>
            <a:spLocks noGrp="1"/>
          </p:cNvSpPr>
          <p:nvPr>
            <p:ph type="ctrTitle"/>
          </p:nvPr>
        </p:nvSpPr>
        <p:spPr/>
        <p:txBody>
          <a:bodyPr anchor="t">
            <a:normAutofit/>
          </a:bodyPr>
          <a:lstStyle/>
          <a:p>
            <a:r>
              <a:rPr lang="en-US" altLang="en-US" dirty="0">
                <a:sym typeface="Helvetica Neue" charset="0"/>
              </a:rPr>
              <a:t>CS 4530: Fundamentals of Software Engineering</a:t>
            </a:r>
            <a:br>
              <a:rPr lang="en-US" altLang="en-US" dirty="0">
                <a:sym typeface="Helvetica Neue" charset="0"/>
              </a:rPr>
            </a:br>
            <a:r>
              <a:rPr lang="en-US" altLang="en-US" dirty="0">
                <a:sym typeface="Helvetica Neue" charset="0"/>
              </a:rPr>
              <a:t>Module 2.1: Requirements Analysis</a:t>
            </a:r>
            <a:endParaRPr lang="en-US" sz="3200" dirty="0"/>
          </a:p>
        </p:txBody>
      </p:sp>
      <p:sp>
        <p:nvSpPr>
          <p:cNvPr id="8" name="Subtitle 7">
            <a:extLst>
              <a:ext uri="{FF2B5EF4-FFF2-40B4-BE49-F238E27FC236}">
                <a16:creationId xmlns:a16="http://schemas.microsoft.com/office/drawing/2014/main" id="{5B356C44-32EB-4AC4-94B7-A86895491E70}"/>
              </a:ext>
            </a:extLst>
          </p:cNvPr>
          <p:cNvSpPr>
            <a:spLocks noGrp="1"/>
          </p:cNvSpPr>
          <p:nvPr>
            <p:ph type="subTitle" idx="1"/>
          </p:nvPr>
        </p:nvSpPr>
        <p:spPr/>
        <p:txBody>
          <a:bodyPr/>
          <a:lstStyle/>
          <a:p>
            <a:pPr>
              <a:lnSpc>
                <a:spcPct val="100000"/>
              </a:lnSpc>
            </a:pPr>
            <a:r>
              <a:rPr lang="en-US" sz="2400" dirty="0"/>
              <a:t>Adeel Bhutta</a:t>
            </a:r>
          </a:p>
          <a:p>
            <a:pPr>
              <a:lnSpc>
                <a:spcPct val="100000"/>
              </a:lnSpc>
            </a:pPr>
            <a:r>
              <a:rPr lang="en-US" sz="2400" dirty="0"/>
              <a:t>Khoury College of Computer Sciences</a:t>
            </a:r>
          </a:p>
          <a:p>
            <a:endParaRPr lang="en-US" dirty="0"/>
          </a:p>
        </p:txBody>
      </p:sp>
      <p:sp>
        <p:nvSpPr>
          <p:cNvPr id="4" name="Slide Number Placeholder 3">
            <a:extLst>
              <a:ext uri="{FF2B5EF4-FFF2-40B4-BE49-F238E27FC236}">
                <a16:creationId xmlns:a16="http://schemas.microsoft.com/office/drawing/2014/main" id="{CECC5E2E-7170-455B-A37A-DBAC705CE98E}"/>
              </a:ext>
            </a:extLst>
          </p:cNvPr>
          <p:cNvSpPr>
            <a:spLocks noGrp="1"/>
          </p:cNvSpPr>
          <p:nvPr>
            <p:ph type="sldNum" sz="quarter" idx="12"/>
          </p:nvPr>
        </p:nvSpPr>
        <p:spPr/>
        <p:txBody>
          <a:bodyPr/>
          <a:lstStyle/>
          <a:p>
            <a:fld id="{20F37917-FD3A-4669-9018-DA04BCDD3D75}" type="slidenum">
              <a:rPr lang="en-US" smtClean="0"/>
              <a:pPr/>
              <a:t>1</a:t>
            </a:fld>
            <a:endParaRPr lang="en-US"/>
          </a:p>
        </p:txBody>
      </p:sp>
      <p:sp>
        <p:nvSpPr>
          <p:cNvPr id="3" name="Rectangle 2">
            <a:extLst>
              <a:ext uri="{FF2B5EF4-FFF2-40B4-BE49-F238E27FC236}">
                <a16:creationId xmlns:a16="http://schemas.microsoft.com/office/drawing/2014/main" id="{3B7BC06A-54D1-4D10-B536-9DF33B2C3997}"/>
              </a:ext>
            </a:extLst>
          </p:cNvPr>
          <p:cNvSpPr/>
          <p:nvPr/>
        </p:nvSpPr>
        <p:spPr>
          <a:xfrm>
            <a:off x="539260" y="5710019"/>
            <a:ext cx="6096000" cy="369332"/>
          </a:xfrm>
          <a:prstGeom prst="rect">
            <a:avLst/>
          </a:prstGeom>
        </p:spPr>
        <p:txBody>
          <a:bodyPr>
            <a:spAutoFit/>
          </a:bodyPr>
          <a:lstStyle/>
          <a:p>
            <a:r>
              <a:rPr lang="en-US" dirty="0">
                <a:solidFill>
                  <a:srgbClr val="5C5962"/>
                </a:solidFill>
              </a:rPr>
              <a:t>© 2026 Released under the </a:t>
            </a:r>
            <a:r>
              <a:rPr lang="en-US" dirty="0">
                <a:solidFill>
                  <a:srgbClr val="D41B2C"/>
                </a:solidFill>
                <a:hlinkClick r:id="rId3"/>
              </a:rPr>
              <a:t>CC BY-SA</a:t>
            </a:r>
            <a:r>
              <a:rPr lang="en-US" dirty="0">
                <a:solidFill>
                  <a:srgbClr val="5C5962"/>
                </a:solidFill>
              </a:rPr>
              <a:t> license</a:t>
            </a:r>
            <a:endParaRPr lang="en-US" dirty="0"/>
          </a:p>
        </p:txBody>
      </p:sp>
      <p:sp>
        <p:nvSpPr>
          <p:cNvPr id="5" name="TextBox 4">
            <a:extLst>
              <a:ext uri="{FF2B5EF4-FFF2-40B4-BE49-F238E27FC236}">
                <a16:creationId xmlns:a16="http://schemas.microsoft.com/office/drawing/2014/main" id="{E2CC67B2-D054-4205-15E3-D9ECBB15CFBA}"/>
              </a:ext>
            </a:extLst>
          </p:cNvPr>
          <p:cNvSpPr txBox="1"/>
          <p:nvPr/>
        </p:nvSpPr>
        <p:spPr>
          <a:xfrm>
            <a:off x="-3002692" y="4003589"/>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3025610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84FC3-A6B4-8822-C909-3CD8065382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701C65-CC1F-9000-1092-614014941892}"/>
              </a:ext>
            </a:extLst>
          </p:cNvPr>
          <p:cNvSpPr>
            <a:spLocks noGrp="1"/>
          </p:cNvSpPr>
          <p:nvPr>
            <p:ph type="title"/>
          </p:nvPr>
        </p:nvSpPr>
        <p:spPr/>
        <p:txBody>
          <a:bodyPr>
            <a:normAutofit/>
          </a:bodyPr>
          <a:lstStyle/>
          <a:p>
            <a:r>
              <a:rPr lang="en-US" dirty="0"/>
              <a:t>Requirements Gathering includes Prioritizing User Stories</a:t>
            </a:r>
          </a:p>
        </p:txBody>
      </p:sp>
      <p:sp>
        <p:nvSpPr>
          <p:cNvPr id="3" name="Content Placeholder 2">
            <a:extLst>
              <a:ext uri="{FF2B5EF4-FFF2-40B4-BE49-F238E27FC236}">
                <a16:creationId xmlns:a16="http://schemas.microsoft.com/office/drawing/2014/main" id="{81EDFA6D-EF9F-0801-735C-1951861C5215}"/>
              </a:ext>
            </a:extLst>
          </p:cNvPr>
          <p:cNvSpPr>
            <a:spLocks noGrp="1"/>
          </p:cNvSpPr>
          <p:nvPr>
            <p:ph idx="1"/>
          </p:nvPr>
        </p:nvSpPr>
        <p:spPr>
          <a:xfrm>
            <a:off x="838200" y="1500160"/>
            <a:ext cx="10400414" cy="4856190"/>
          </a:xfrm>
        </p:spPr>
        <p:txBody>
          <a:bodyPr>
            <a:normAutofit/>
          </a:bodyPr>
          <a:lstStyle/>
          <a:p>
            <a:r>
              <a:rPr lang="en-US" dirty="0"/>
              <a:t>The last lecture covered </a:t>
            </a:r>
            <a:r>
              <a:rPr lang="en-US" b="1" dirty="0"/>
              <a:t>prioritizing</a:t>
            </a:r>
            <a:r>
              <a:rPr lang="en-US" dirty="0"/>
              <a:t> </a:t>
            </a:r>
            <a:r>
              <a:rPr lang="en-US" b="1" dirty="0"/>
              <a:t>conditions of satisfaction </a:t>
            </a:r>
            <a:r>
              <a:rPr lang="en-US" dirty="0"/>
              <a:t>within a user story. </a:t>
            </a:r>
          </a:p>
          <a:p>
            <a:r>
              <a:rPr lang="en-US" dirty="0"/>
              <a:t>Now we’re talking about </a:t>
            </a:r>
            <a:r>
              <a:rPr lang="en-US" b="1" dirty="0"/>
              <a:t>prioritizing user stories</a:t>
            </a:r>
            <a:r>
              <a:rPr lang="en-US" dirty="0"/>
              <a:t>. This is a complex </a:t>
            </a:r>
            <a:r>
              <a:rPr lang="en-US" i="1" dirty="0"/>
              <a:t>planning activity </a:t>
            </a:r>
            <a:r>
              <a:rPr lang="en-US" dirty="0"/>
              <a:t>that is constrained by resources (budget, time, personnel) and multiple (competing or incompatible) ideas about what’s important.</a:t>
            </a:r>
          </a:p>
        </p:txBody>
      </p:sp>
      <p:sp>
        <p:nvSpPr>
          <p:cNvPr id="4" name="Slide Number Placeholder 3">
            <a:extLst>
              <a:ext uri="{FF2B5EF4-FFF2-40B4-BE49-F238E27FC236}">
                <a16:creationId xmlns:a16="http://schemas.microsoft.com/office/drawing/2014/main" id="{67DE1525-B84E-A86B-0756-4C6B0096A17A}"/>
              </a:ext>
            </a:extLst>
          </p:cNvPr>
          <p:cNvSpPr>
            <a:spLocks noGrp="1"/>
          </p:cNvSpPr>
          <p:nvPr>
            <p:ph type="sldNum" sz="quarter" idx="12"/>
          </p:nvPr>
        </p:nvSpPr>
        <p:spPr/>
        <p:txBody>
          <a:bodyPr/>
          <a:lstStyle/>
          <a:p>
            <a:fld id="{20F37917-FD3A-4669-9018-DA04BCDD3D75}" type="slidenum">
              <a:rPr lang="en-US" smtClean="0"/>
              <a:t>10</a:t>
            </a:fld>
            <a:endParaRPr lang="en-US"/>
          </a:p>
        </p:txBody>
      </p:sp>
      <p:sp>
        <p:nvSpPr>
          <p:cNvPr id="6" name="Rectangle: Diagonal Corners Rounded 6">
            <a:extLst>
              <a:ext uri="{FF2B5EF4-FFF2-40B4-BE49-F238E27FC236}">
                <a16:creationId xmlns:a16="http://schemas.microsoft.com/office/drawing/2014/main" id="{522DE6A9-87BA-BB52-96F7-2C8B993D80AD}"/>
              </a:ext>
            </a:extLst>
          </p:cNvPr>
          <p:cNvSpPr/>
          <p:nvPr/>
        </p:nvSpPr>
        <p:spPr>
          <a:xfrm>
            <a:off x="11091395" y="1652424"/>
            <a:ext cx="974268" cy="974268"/>
          </a:xfrm>
          <a:prstGeom prst="round2DiagRect">
            <a:avLst>
              <a:gd name="adj1" fmla="val 29727"/>
              <a:gd name="adj2" fmla="val 0"/>
            </a:avLst>
          </a:prstGeom>
          <a:solidFill>
            <a:srgbClr val="00B0F0"/>
          </a:solidFill>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endParaRPr lang="en-US"/>
          </a:p>
        </p:txBody>
      </p:sp>
      <p:pic>
        <p:nvPicPr>
          <p:cNvPr id="7" name="Graphic 6" descr="Flowchart with solid fill">
            <a:extLst>
              <a:ext uri="{FF2B5EF4-FFF2-40B4-BE49-F238E27FC236}">
                <a16:creationId xmlns:a16="http://schemas.microsoft.com/office/drawing/2014/main" id="{08636143-AD77-7AF4-3484-74B1848FD13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1127193" y="1682357"/>
            <a:ext cx="914400" cy="914400"/>
          </a:xfrm>
          <a:prstGeom prst="rect">
            <a:avLst/>
          </a:prstGeom>
        </p:spPr>
      </p:pic>
      <p:sp>
        <p:nvSpPr>
          <p:cNvPr id="8" name="Rectangle: Diagonal Corners Rounded 13">
            <a:extLst>
              <a:ext uri="{FF2B5EF4-FFF2-40B4-BE49-F238E27FC236}">
                <a16:creationId xmlns:a16="http://schemas.microsoft.com/office/drawing/2014/main" id="{E922B852-4704-C27B-4827-EF040C88014C}"/>
              </a:ext>
            </a:extLst>
          </p:cNvPr>
          <p:cNvSpPr/>
          <p:nvPr/>
        </p:nvSpPr>
        <p:spPr>
          <a:xfrm>
            <a:off x="11091395" y="2935298"/>
            <a:ext cx="974267" cy="974267"/>
          </a:xfrm>
          <a:prstGeom prst="round2DiagRect">
            <a:avLst>
              <a:gd name="adj1" fmla="val 29727"/>
              <a:gd name="adj2" fmla="val 0"/>
            </a:avLst>
          </a:prstGeom>
          <a:solidFill>
            <a:srgbClr val="0070C0"/>
          </a:solidFill>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Graphic 9" descr="Thought bubble with solid fill">
            <a:extLst>
              <a:ext uri="{FF2B5EF4-FFF2-40B4-BE49-F238E27FC236}">
                <a16:creationId xmlns:a16="http://schemas.microsoft.com/office/drawing/2014/main" id="{63DCD26A-C485-B032-7BC0-FF88C337574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1159744" y="3003649"/>
            <a:ext cx="837566" cy="837566"/>
          </a:xfrm>
          <a:prstGeom prst="rect">
            <a:avLst/>
          </a:prstGeom>
        </p:spPr>
      </p:pic>
    </p:spTree>
    <p:extLst>
      <p:ext uri="{BB962C8B-B14F-4D97-AF65-F5344CB8AC3E}">
        <p14:creationId xmlns:p14="http://schemas.microsoft.com/office/powerpoint/2010/main" val="2614843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53868-E65A-896C-92FE-904117C959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59BF54-4996-E976-7162-5E8AE026EE81}"/>
              </a:ext>
            </a:extLst>
          </p:cNvPr>
          <p:cNvSpPr>
            <a:spLocks noGrp="1"/>
          </p:cNvSpPr>
          <p:nvPr>
            <p:ph type="title"/>
          </p:nvPr>
        </p:nvSpPr>
        <p:spPr/>
        <p:txBody>
          <a:bodyPr>
            <a:normAutofit/>
          </a:bodyPr>
          <a:lstStyle/>
          <a:p>
            <a:r>
              <a:rPr lang="en-US" dirty="0"/>
              <a:t>Value Sensitive Design: A Requirements Gathering Example</a:t>
            </a:r>
          </a:p>
        </p:txBody>
      </p:sp>
      <p:sp>
        <p:nvSpPr>
          <p:cNvPr id="3" name="Content Placeholder 2">
            <a:extLst>
              <a:ext uri="{FF2B5EF4-FFF2-40B4-BE49-F238E27FC236}">
                <a16:creationId xmlns:a16="http://schemas.microsoft.com/office/drawing/2014/main" id="{883C0B57-32A1-020D-7BDF-BC12E409F16D}"/>
              </a:ext>
            </a:extLst>
          </p:cNvPr>
          <p:cNvSpPr>
            <a:spLocks noGrp="1"/>
          </p:cNvSpPr>
          <p:nvPr>
            <p:ph idx="1"/>
          </p:nvPr>
        </p:nvSpPr>
        <p:spPr>
          <a:xfrm>
            <a:off x="838200" y="1500160"/>
            <a:ext cx="10400414" cy="4856190"/>
          </a:xfrm>
        </p:spPr>
        <p:txBody>
          <a:bodyPr>
            <a:normAutofit/>
          </a:bodyPr>
          <a:lstStyle/>
          <a:p>
            <a:r>
              <a:rPr lang="en-US" dirty="0"/>
              <a:t>Value Sensitive Design (VSD) is one framework (of many!) for doing requirements gathering</a:t>
            </a:r>
          </a:p>
          <a:p>
            <a:r>
              <a:rPr lang="en-US" dirty="0"/>
              <a:t>VSD guides designers and engineers to pay special attention to </a:t>
            </a:r>
            <a:r>
              <a:rPr lang="en-US" b="1" dirty="0"/>
              <a:t>stakeholders</a:t>
            </a:r>
            <a:r>
              <a:rPr lang="en-US" dirty="0"/>
              <a:t> and </a:t>
            </a:r>
            <a:r>
              <a:rPr lang="en-US" b="1" dirty="0"/>
              <a:t>human values </a:t>
            </a:r>
            <a:r>
              <a:rPr lang="en-US" dirty="0"/>
              <a:t>when writing and prioritizing user stories</a:t>
            </a:r>
          </a:p>
          <a:p>
            <a:r>
              <a:rPr lang="en-US" dirty="0"/>
              <a:t>Combines </a:t>
            </a:r>
            <a:r>
              <a:rPr lang="en-US" b="1" dirty="0">
                <a:solidFill>
                  <a:srgbClr val="FF0000"/>
                </a:solidFill>
              </a:rPr>
              <a:t>empirical</a:t>
            </a:r>
            <a:r>
              <a:rPr lang="en-US" dirty="0"/>
              <a:t>, </a:t>
            </a:r>
            <a:r>
              <a:rPr lang="en-US" b="1" dirty="0">
                <a:solidFill>
                  <a:srgbClr val="FF0000"/>
                </a:solidFill>
              </a:rPr>
              <a:t>value</a:t>
            </a:r>
            <a:r>
              <a:rPr lang="en-US" dirty="0"/>
              <a:t>, and </a:t>
            </a:r>
            <a:r>
              <a:rPr lang="en-US" b="1" dirty="0">
                <a:solidFill>
                  <a:srgbClr val="FF0000"/>
                </a:solidFill>
              </a:rPr>
              <a:t>technical</a:t>
            </a:r>
            <a:r>
              <a:rPr lang="en-US" dirty="0"/>
              <a:t> </a:t>
            </a:r>
          </a:p>
        </p:txBody>
      </p:sp>
      <p:sp>
        <p:nvSpPr>
          <p:cNvPr id="4" name="Slide Number Placeholder 3">
            <a:extLst>
              <a:ext uri="{FF2B5EF4-FFF2-40B4-BE49-F238E27FC236}">
                <a16:creationId xmlns:a16="http://schemas.microsoft.com/office/drawing/2014/main" id="{2AB92C93-4088-A5CF-84EB-E05A618D8893}"/>
              </a:ext>
            </a:extLst>
          </p:cNvPr>
          <p:cNvSpPr>
            <a:spLocks noGrp="1"/>
          </p:cNvSpPr>
          <p:nvPr>
            <p:ph type="sldNum" sz="quarter" idx="12"/>
          </p:nvPr>
        </p:nvSpPr>
        <p:spPr/>
        <p:txBody>
          <a:bodyPr/>
          <a:lstStyle/>
          <a:p>
            <a:fld id="{20F37917-FD3A-4669-9018-DA04BCDD3D75}" type="slidenum">
              <a:rPr lang="en-US" smtClean="0"/>
              <a:t>11</a:t>
            </a:fld>
            <a:endParaRPr lang="en-US"/>
          </a:p>
        </p:txBody>
      </p:sp>
      <p:sp>
        <p:nvSpPr>
          <p:cNvPr id="7" name="TextBox 6">
            <a:extLst>
              <a:ext uri="{FF2B5EF4-FFF2-40B4-BE49-F238E27FC236}">
                <a16:creationId xmlns:a16="http://schemas.microsoft.com/office/drawing/2014/main" id="{CF29CAEE-49A2-6956-85C0-E61589FACF89}"/>
              </a:ext>
            </a:extLst>
          </p:cNvPr>
          <p:cNvSpPr txBox="1"/>
          <p:nvPr/>
        </p:nvSpPr>
        <p:spPr>
          <a:xfrm>
            <a:off x="97663" y="6356350"/>
            <a:ext cx="6100762" cy="36933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dirty="0">
                <a:solidFill>
                  <a:schemeClr val="tx1"/>
                </a:solidFill>
                <a:hlinkClick r:id="rId3"/>
              </a:rPr>
              <a:t>https://vsd.ccs.neu.edu/introduction/what-is-vsd/</a:t>
            </a:r>
            <a:r>
              <a:rPr lang="en-US" dirty="0">
                <a:solidFill>
                  <a:schemeClr val="tx1"/>
                </a:solidFill>
              </a:rPr>
              <a:t> </a:t>
            </a:r>
          </a:p>
        </p:txBody>
      </p:sp>
    </p:spTree>
    <p:extLst>
      <p:ext uri="{BB962C8B-B14F-4D97-AF65-F5344CB8AC3E}">
        <p14:creationId xmlns:p14="http://schemas.microsoft.com/office/powerpoint/2010/main" val="90335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7E31F-9432-D273-E657-9160918E2DFC}"/>
              </a:ext>
            </a:extLst>
          </p:cNvPr>
          <p:cNvSpPr>
            <a:spLocks noGrp="1"/>
          </p:cNvSpPr>
          <p:nvPr>
            <p:ph type="title"/>
          </p:nvPr>
        </p:nvSpPr>
        <p:spPr/>
        <p:txBody>
          <a:bodyPr/>
          <a:lstStyle/>
          <a:p>
            <a:r>
              <a:rPr lang="en-US" dirty="0"/>
              <a:t>VSD Example – Informed Consent</a:t>
            </a:r>
          </a:p>
        </p:txBody>
      </p:sp>
      <p:sp>
        <p:nvSpPr>
          <p:cNvPr id="3" name="Content Placeholder 2">
            <a:extLst>
              <a:ext uri="{FF2B5EF4-FFF2-40B4-BE49-F238E27FC236}">
                <a16:creationId xmlns:a16="http://schemas.microsoft.com/office/drawing/2014/main" id="{A47FEDD6-9257-06C3-64D2-A03956520DFA}"/>
              </a:ext>
            </a:extLst>
          </p:cNvPr>
          <p:cNvSpPr>
            <a:spLocks noGrp="1"/>
          </p:cNvSpPr>
          <p:nvPr>
            <p:ph idx="1"/>
          </p:nvPr>
        </p:nvSpPr>
        <p:spPr>
          <a:xfrm>
            <a:off x="838200" y="1542364"/>
            <a:ext cx="3563678" cy="4856190"/>
          </a:xfrm>
        </p:spPr>
        <p:txBody>
          <a:bodyPr>
            <a:normAutofit fontScale="77500" lnSpcReduction="20000"/>
          </a:bodyPr>
          <a:lstStyle/>
          <a:p>
            <a:pPr marL="0" indent="0">
              <a:buNone/>
            </a:pPr>
            <a:r>
              <a:rPr lang="en-US" sz="3300" dirty="0">
                <a:solidFill>
                  <a:srgbClr val="FF0000"/>
                </a:solidFill>
              </a:rPr>
              <a:t>Empirical Investigation:</a:t>
            </a:r>
          </a:p>
          <a:p>
            <a:pPr>
              <a:buFont typeface="Wingdings" pitchFamily="2" charset="2"/>
              <a:buChar char="v"/>
            </a:pPr>
            <a:r>
              <a:rPr lang="en-US" dirty="0"/>
              <a:t> </a:t>
            </a:r>
            <a:r>
              <a:rPr lang="en-US" sz="3100" dirty="0"/>
              <a:t>Understand what we mean by informed consent, encompasses:</a:t>
            </a:r>
          </a:p>
          <a:p>
            <a:pPr lvl="1">
              <a:buFont typeface="Wingdings" pitchFamily="2" charset="2"/>
              <a:buChar char="Ø"/>
            </a:pPr>
            <a:r>
              <a:rPr lang="en-US" dirty="0"/>
              <a:t> Disclosure. Do we know the pros and cons of taking an action?</a:t>
            </a:r>
          </a:p>
          <a:p>
            <a:pPr lvl="1">
              <a:buFont typeface="Wingdings" pitchFamily="2" charset="2"/>
              <a:buChar char="Ø"/>
            </a:pPr>
            <a:r>
              <a:rPr lang="en-US" dirty="0"/>
              <a:t>Comprehension. Do we understand the disclosures?</a:t>
            </a:r>
          </a:p>
          <a:p>
            <a:pPr lvl="1">
              <a:buFont typeface="Wingdings" pitchFamily="2" charset="2"/>
              <a:buChar char="Ø"/>
            </a:pPr>
            <a:r>
              <a:rPr lang="en-US" dirty="0"/>
              <a:t>Voluntariness. Is there coercion or manipulation?</a:t>
            </a:r>
          </a:p>
          <a:p>
            <a:pPr lvl="1">
              <a:buFont typeface="Wingdings" pitchFamily="2" charset="2"/>
              <a:buChar char="Ø"/>
            </a:pPr>
            <a:r>
              <a:rPr lang="en-US" dirty="0"/>
              <a:t>Agreement. Is there a clear opportunity to consent or not?</a:t>
            </a:r>
          </a:p>
          <a:p>
            <a:pPr lvl="1">
              <a:buFont typeface="Wingdings" pitchFamily="2" charset="2"/>
              <a:buChar char="Ø"/>
            </a:pPr>
            <a:r>
              <a:rPr lang="en-US" dirty="0"/>
              <a:t>Competence. Are we capable to give consent?</a:t>
            </a:r>
          </a:p>
          <a:p>
            <a:pPr>
              <a:buFont typeface="Wingdings" pitchFamily="2" charset="2"/>
              <a:buChar char="v"/>
            </a:pPr>
            <a:endParaRPr lang="en-US" dirty="0"/>
          </a:p>
          <a:p>
            <a:pPr marL="0" indent="0">
              <a:buNone/>
            </a:pPr>
            <a:endParaRPr lang="en-US" dirty="0"/>
          </a:p>
          <a:p>
            <a:pPr lvl="1"/>
            <a:endParaRPr lang="en-US" dirty="0"/>
          </a:p>
        </p:txBody>
      </p:sp>
      <p:sp>
        <p:nvSpPr>
          <p:cNvPr id="4" name="Slide Number Placeholder 3">
            <a:extLst>
              <a:ext uri="{FF2B5EF4-FFF2-40B4-BE49-F238E27FC236}">
                <a16:creationId xmlns:a16="http://schemas.microsoft.com/office/drawing/2014/main" id="{1A309984-5F97-FD9B-DE57-02FEB834038B}"/>
              </a:ext>
            </a:extLst>
          </p:cNvPr>
          <p:cNvSpPr>
            <a:spLocks noGrp="1"/>
          </p:cNvSpPr>
          <p:nvPr>
            <p:ph type="sldNum" sz="quarter" idx="12"/>
          </p:nvPr>
        </p:nvSpPr>
        <p:spPr/>
        <p:txBody>
          <a:bodyPr/>
          <a:lstStyle/>
          <a:p>
            <a:fld id="{20F37917-FD3A-4669-9018-DA04BCDD3D75}" type="slidenum">
              <a:rPr lang="en-US" smtClean="0"/>
              <a:t>12</a:t>
            </a:fld>
            <a:endParaRPr lang="en-US"/>
          </a:p>
        </p:txBody>
      </p:sp>
      <p:sp>
        <p:nvSpPr>
          <p:cNvPr id="5" name="Content Placeholder 2">
            <a:extLst>
              <a:ext uri="{FF2B5EF4-FFF2-40B4-BE49-F238E27FC236}">
                <a16:creationId xmlns:a16="http://schemas.microsoft.com/office/drawing/2014/main" id="{7C8C59BE-2B9E-3A09-FADE-C47010207B67}"/>
              </a:ext>
            </a:extLst>
          </p:cNvPr>
          <p:cNvSpPr txBox="1">
            <a:spLocks/>
          </p:cNvSpPr>
          <p:nvPr/>
        </p:nvSpPr>
        <p:spPr>
          <a:xfrm>
            <a:off x="4531242" y="1500160"/>
            <a:ext cx="380468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rgbClr val="FF0000"/>
                </a:solidFill>
              </a:rPr>
              <a:t>Values Investigation:</a:t>
            </a:r>
          </a:p>
          <a:p>
            <a:pPr>
              <a:buFont typeface="Wingdings" pitchFamily="2" charset="2"/>
              <a:buChar char="v"/>
            </a:pPr>
            <a:r>
              <a:rPr lang="en-US" dirty="0"/>
              <a:t> Who are the direct and indirect stakeholders?</a:t>
            </a:r>
          </a:p>
          <a:p>
            <a:pPr>
              <a:buFont typeface="Wingdings" pitchFamily="2" charset="2"/>
              <a:buChar char="v"/>
            </a:pPr>
            <a:r>
              <a:rPr lang="en-US" dirty="0"/>
              <a:t>Do the stakeholders have conflicting values?</a:t>
            </a:r>
          </a:p>
          <a:p>
            <a:pPr>
              <a:buFont typeface="Wingdings" pitchFamily="2" charset="2"/>
              <a:buChar char="v"/>
            </a:pPr>
            <a:r>
              <a:rPr lang="en-US" dirty="0"/>
              <a:t>How can we resolve them?</a:t>
            </a:r>
          </a:p>
          <a:p>
            <a:pPr>
              <a:buFont typeface="Wingdings" pitchFamily="2" charset="2"/>
              <a:buChar char="v"/>
            </a:pPr>
            <a:endParaRPr lang="en-US" dirty="0"/>
          </a:p>
          <a:p>
            <a:pPr lvl="1"/>
            <a:endParaRPr lang="en-US" dirty="0"/>
          </a:p>
        </p:txBody>
      </p:sp>
      <p:sp>
        <p:nvSpPr>
          <p:cNvPr id="6" name="Content Placeholder 2">
            <a:extLst>
              <a:ext uri="{FF2B5EF4-FFF2-40B4-BE49-F238E27FC236}">
                <a16:creationId xmlns:a16="http://schemas.microsoft.com/office/drawing/2014/main" id="{5CBCCECD-1E8C-0DA4-098C-A5837F9D9535}"/>
              </a:ext>
            </a:extLst>
          </p:cNvPr>
          <p:cNvSpPr txBox="1">
            <a:spLocks/>
          </p:cNvSpPr>
          <p:nvPr/>
        </p:nvSpPr>
        <p:spPr>
          <a:xfrm>
            <a:off x="8265042" y="1500160"/>
            <a:ext cx="3804684"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rgbClr val="FF0000"/>
                </a:solidFill>
              </a:rPr>
              <a:t>Technical Investigation:</a:t>
            </a:r>
          </a:p>
          <a:p>
            <a:pPr>
              <a:buFont typeface="Wingdings" pitchFamily="2" charset="2"/>
              <a:buChar char="v"/>
            </a:pPr>
            <a:r>
              <a:rPr lang="en-US" dirty="0"/>
              <a:t> What are the technical mechanisms for implementing informed consent.</a:t>
            </a:r>
          </a:p>
          <a:p>
            <a:pPr lvl="1">
              <a:buFont typeface="Wingdings" pitchFamily="2" charset="2"/>
              <a:buChar char="Ø"/>
            </a:pPr>
            <a:r>
              <a:rPr lang="en-US" dirty="0"/>
              <a:t> One way =&gt; cookie consent management system.</a:t>
            </a:r>
          </a:p>
          <a:p>
            <a:pPr lvl="1">
              <a:buFont typeface="Wingdings" pitchFamily="2" charset="2"/>
              <a:buChar char="Ø"/>
            </a:pPr>
            <a:r>
              <a:rPr lang="en-US" dirty="0"/>
              <a:t>Websites use them to obtain and manage user permission for using cookies.</a:t>
            </a:r>
          </a:p>
        </p:txBody>
      </p:sp>
    </p:spTree>
    <p:extLst>
      <p:ext uri="{BB962C8B-B14F-4D97-AF65-F5344CB8AC3E}">
        <p14:creationId xmlns:p14="http://schemas.microsoft.com/office/powerpoint/2010/main" val="2148081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FAD71-1BAB-2FC3-01FE-1A85872CF8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9A0D4C-9481-CBE0-299D-BA526E1FA0DC}"/>
              </a:ext>
            </a:extLst>
          </p:cNvPr>
          <p:cNvSpPr>
            <a:spLocks noGrp="1"/>
          </p:cNvSpPr>
          <p:nvPr>
            <p:ph type="title"/>
          </p:nvPr>
        </p:nvSpPr>
        <p:spPr/>
        <p:txBody>
          <a:bodyPr/>
          <a:lstStyle/>
          <a:p>
            <a:r>
              <a:rPr lang="en-US" dirty="0"/>
              <a:t>Review: Requirements analysis</a:t>
            </a:r>
          </a:p>
        </p:txBody>
      </p:sp>
      <p:sp>
        <p:nvSpPr>
          <p:cNvPr id="12" name="Content Placeholder 11">
            <a:extLst>
              <a:ext uri="{FF2B5EF4-FFF2-40B4-BE49-F238E27FC236}">
                <a16:creationId xmlns:a16="http://schemas.microsoft.com/office/drawing/2014/main" id="{1733AECC-F35D-86D5-0EF0-33A3D6984A79}"/>
              </a:ext>
            </a:extLst>
          </p:cNvPr>
          <p:cNvSpPr>
            <a:spLocks noGrp="1"/>
          </p:cNvSpPr>
          <p:nvPr>
            <p:ph idx="1"/>
          </p:nvPr>
        </p:nvSpPr>
        <p:spPr>
          <a:xfrm>
            <a:off x="838199" y="1500160"/>
            <a:ext cx="8553773" cy="4351338"/>
          </a:xfrm>
        </p:spPr>
        <p:txBody>
          <a:bodyPr/>
          <a:lstStyle/>
          <a:p>
            <a:r>
              <a:rPr lang="en-US" dirty="0"/>
              <a:t>How do we make sure we are building the right thing?</a:t>
            </a:r>
          </a:p>
          <a:p>
            <a:r>
              <a:rPr lang="en-US" dirty="0"/>
              <a:t>How do we learn from potential users before we start?</a:t>
            </a:r>
          </a:p>
          <a:p>
            <a:r>
              <a:rPr lang="en-US" dirty="0"/>
              <a:t>Values: what even makes something the “right thing”</a:t>
            </a:r>
          </a:p>
          <a:p>
            <a:r>
              <a:rPr lang="en-US" dirty="0"/>
              <a:t>Most forms of </a:t>
            </a:r>
            <a:r>
              <a:rPr lang="en-US" i="1" dirty="0">
                <a:latin typeface="Times New Roman" panose="02020603050405020304" pitchFamily="18" charset="0"/>
                <a:cs typeface="Times New Roman" panose="02020603050405020304" pitchFamily="18" charset="0"/>
              </a:rPr>
              <a:t>x</a:t>
            </a:r>
            <a:r>
              <a:rPr lang="en-US" dirty="0"/>
              <a:t>-Driven Design could be a whole course on their own</a:t>
            </a:r>
          </a:p>
        </p:txBody>
      </p:sp>
      <p:sp>
        <p:nvSpPr>
          <p:cNvPr id="13" name="Slide Number Placeholder 3">
            <a:extLst>
              <a:ext uri="{FF2B5EF4-FFF2-40B4-BE49-F238E27FC236}">
                <a16:creationId xmlns:a16="http://schemas.microsoft.com/office/drawing/2014/main" id="{D02726A1-6FBE-22C7-981B-CA52398B7B04}"/>
              </a:ext>
            </a:extLst>
          </p:cNvPr>
          <p:cNvSpPr>
            <a:spLocks noGrp="1"/>
          </p:cNvSpPr>
          <p:nvPr>
            <p:ph type="sldNum" sz="quarter" idx="12"/>
          </p:nvPr>
        </p:nvSpPr>
        <p:spPr>
          <a:xfrm>
            <a:off x="8610600" y="6356350"/>
            <a:ext cx="2743200" cy="365125"/>
          </a:xfrm>
        </p:spPr>
        <p:txBody>
          <a:bodyPr/>
          <a:lstStyle/>
          <a:p>
            <a:fld id="{20F37917-FD3A-4669-9018-DA04BCDD3D75}" type="slidenum">
              <a:rPr lang="en-US" smtClean="0"/>
              <a:t>13</a:t>
            </a:fld>
            <a:endParaRPr lang="en-US"/>
          </a:p>
        </p:txBody>
      </p:sp>
    </p:spTree>
    <p:extLst>
      <p:ext uri="{BB962C8B-B14F-4D97-AF65-F5344CB8AC3E}">
        <p14:creationId xmlns:p14="http://schemas.microsoft.com/office/powerpoint/2010/main" val="1809121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3D407-5B53-49A7-9907-E801EA7FFD8E}"/>
              </a:ext>
            </a:extLst>
          </p:cNvPr>
          <p:cNvSpPr>
            <a:spLocks noGrp="1"/>
          </p:cNvSpPr>
          <p:nvPr>
            <p:ph type="title"/>
          </p:nvPr>
        </p:nvSpPr>
        <p:spPr/>
        <p:txBody>
          <a:bodyPr/>
          <a:lstStyle/>
          <a:p>
            <a:r>
              <a:rPr lang="en-US" dirty="0"/>
              <a:t>Learning Goals for this Lesson</a:t>
            </a:r>
          </a:p>
        </p:txBody>
      </p:sp>
      <p:sp>
        <p:nvSpPr>
          <p:cNvPr id="3" name="Content Placeholder 2">
            <a:extLst>
              <a:ext uri="{FF2B5EF4-FFF2-40B4-BE49-F238E27FC236}">
                <a16:creationId xmlns:a16="http://schemas.microsoft.com/office/drawing/2014/main" id="{AC300E2B-BFD0-4090-AFC5-FE82683F997F}"/>
              </a:ext>
            </a:extLst>
          </p:cNvPr>
          <p:cNvSpPr>
            <a:spLocks noGrp="1"/>
          </p:cNvSpPr>
          <p:nvPr>
            <p:ph idx="1"/>
          </p:nvPr>
        </p:nvSpPr>
        <p:spPr>
          <a:xfrm>
            <a:off x="838200" y="1500159"/>
            <a:ext cx="7887346" cy="4752359"/>
          </a:xfrm>
        </p:spPr>
        <p:txBody>
          <a:bodyPr>
            <a:normAutofit/>
          </a:bodyPr>
          <a:lstStyle/>
          <a:p>
            <a:r>
              <a:rPr lang="en-US" dirty="0"/>
              <a:t>At the end of this lesson, you should be prepared to </a:t>
            </a:r>
          </a:p>
          <a:p>
            <a:pPr lvl="1"/>
            <a:r>
              <a:rPr lang="en-US" dirty="0"/>
              <a:t>Explain the overall purposes of requirements analysis</a:t>
            </a:r>
          </a:p>
          <a:p>
            <a:pPr lvl="1"/>
            <a:r>
              <a:rPr lang="en-US" dirty="0"/>
              <a:t>Recall the three major dimensions of risk in requirements analysis</a:t>
            </a:r>
          </a:p>
          <a:p>
            <a:pPr lvl="1"/>
            <a:r>
              <a:rPr lang="en-US" dirty="0"/>
              <a:t>Explain the connection between requirements analysis and user stories</a:t>
            </a:r>
          </a:p>
          <a:p>
            <a:pPr marL="457200" lvl="1" indent="0">
              <a:buNone/>
            </a:pPr>
            <a:endParaRPr lang="en-US" dirty="0"/>
          </a:p>
        </p:txBody>
      </p:sp>
      <p:sp>
        <p:nvSpPr>
          <p:cNvPr id="4" name="Slide Number Placeholder 3">
            <a:extLst>
              <a:ext uri="{FF2B5EF4-FFF2-40B4-BE49-F238E27FC236}">
                <a16:creationId xmlns:a16="http://schemas.microsoft.com/office/drawing/2014/main" id="{B7BF3F82-6F96-41E0-9C15-23CE00076176}"/>
              </a:ext>
            </a:extLst>
          </p:cNvPr>
          <p:cNvSpPr>
            <a:spLocks noGrp="1"/>
          </p:cNvSpPr>
          <p:nvPr>
            <p:ph type="sldNum" sz="quarter" idx="12"/>
          </p:nvPr>
        </p:nvSpPr>
        <p:spPr/>
        <p:txBody>
          <a:bodyPr/>
          <a:lstStyle/>
          <a:p>
            <a:fld id="{20F37917-FD3A-4669-9018-DA04BCDD3D75}" type="slidenum">
              <a:rPr lang="en-US" smtClean="0"/>
              <a:t>2</a:t>
            </a:fld>
            <a:endParaRPr lang="en-US"/>
          </a:p>
        </p:txBody>
      </p:sp>
    </p:spTree>
    <p:extLst>
      <p:ext uri="{BB962C8B-B14F-4D97-AF65-F5344CB8AC3E}">
        <p14:creationId xmlns:p14="http://schemas.microsoft.com/office/powerpoint/2010/main" val="3019279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4C3109-B052-B736-9DE0-32CC9E36D1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EF265F-50FB-BF39-3F8D-EA0187855738}"/>
              </a:ext>
            </a:extLst>
          </p:cNvPr>
          <p:cNvSpPr>
            <a:spLocks noGrp="1"/>
          </p:cNvSpPr>
          <p:nvPr>
            <p:ph type="title"/>
          </p:nvPr>
        </p:nvSpPr>
        <p:spPr/>
        <p:txBody>
          <a:bodyPr>
            <a:noAutofit/>
          </a:bodyPr>
          <a:lstStyle/>
          <a:p>
            <a:r>
              <a:rPr lang="en-US" dirty="0"/>
              <a:t>The Big Picture</a:t>
            </a:r>
          </a:p>
        </p:txBody>
      </p:sp>
      <p:sp>
        <p:nvSpPr>
          <p:cNvPr id="4" name="Slide Number Placeholder 3">
            <a:extLst>
              <a:ext uri="{FF2B5EF4-FFF2-40B4-BE49-F238E27FC236}">
                <a16:creationId xmlns:a16="http://schemas.microsoft.com/office/drawing/2014/main" id="{6B8D70DF-79FE-8E4B-E2B8-FCEC3B8D3537}"/>
              </a:ext>
            </a:extLst>
          </p:cNvPr>
          <p:cNvSpPr>
            <a:spLocks noGrp="1"/>
          </p:cNvSpPr>
          <p:nvPr>
            <p:ph type="sldNum" sz="quarter" idx="12"/>
          </p:nvPr>
        </p:nvSpPr>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25" name="Group 24">
            <a:extLst>
              <a:ext uri="{FF2B5EF4-FFF2-40B4-BE49-F238E27FC236}">
                <a16:creationId xmlns:a16="http://schemas.microsoft.com/office/drawing/2014/main" id="{C2570981-D3C9-345C-F92F-17B84BC0A32E}"/>
              </a:ext>
            </a:extLst>
          </p:cNvPr>
          <p:cNvGrpSpPr/>
          <p:nvPr/>
        </p:nvGrpSpPr>
        <p:grpSpPr>
          <a:xfrm>
            <a:off x="4319921" y="1533426"/>
            <a:ext cx="974268" cy="974268"/>
            <a:chOff x="7949361" y="2403792"/>
            <a:chExt cx="1887188" cy="1887188"/>
          </a:xfrm>
        </p:grpSpPr>
        <p:sp>
          <p:nvSpPr>
            <p:cNvPr id="26" name="Rectangle: Diagonal Corners Rounded 13">
              <a:extLst>
                <a:ext uri="{FF2B5EF4-FFF2-40B4-BE49-F238E27FC236}">
                  <a16:creationId xmlns:a16="http://schemas.microsoft.com/office/drawing/2014/main" id="{F38F6F3B-18DD-415A-6110-B68B648B20EE}"/>
                </a:ext>
              </a:extLst>
            </p:cNvPr>
            <p:cNvSpPr/>
            <p:nvPr/>
          </p:nvSpPr>
          <p:spPr>
            <a:xfrm>
              <a:off x="7949362" y="2403793"/>
              <a:ext cx="1887187" cy="1887187"/>
            </a:xfrm>
            <a:prstGeom prst="round2DiagRect">
              <a:avLst>
                <a:gd name="adj1" fmla="val 29727"/>
                <a:gd name="adj2" fmla="val 0"/>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Rectangle 26" descr="Group">
              <a:extLst>
                <a:ext uri="{FF2B5EF4-FFF2-40B4-BE49-F238E27FC236}">
                  <a16:creationId xmlns:a16="http://schemas.microsoft.com/office/drawing/2014/main" id="{B424EF31-A2BA-E73C-36F1-391D8B8B9320}"/>
                </a:ext>
              </a:extLst>
            </p:cNvPr>
            <p:cNvSpPr/>
            <p:nvPr/>
          </p:nvSpPr>
          <p:spPr>
            <a:xfrm>
              <a:off x="7949361" y="2403792"/>
              <a:ext cx="1887188" cy="1887188"/>
            </a:xfrm>
            <a:prstGeom prst="rect">
              <a:avLst/>
            </a:prstGeom>
            <a: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grpSp>
        <p:nvGrpSpPr>
          <p:cNvPr id="28" name="Group 27">
            <a:extLst>
              <a:ext uri="{FF2B5EF4-FFF2-40B4-BE49-F238E27FC236}">
                <a16:creationId xmlns:a16="http://schemas.microsoft.com/office/drawing/2014/main" id="{164A4BA7-AA31-F91C-7B85-63271E61C2F0}"/>
              </a:ext>
            </a:extLst>
          </p:cNvPr>
          <p:cNvGrpSpPr/>
          <p:nvPr/>
        </p:nvGrpSpPr>
        <p:grpSpPr>
          <a:xfrm>
            <a:off x="6892528" y="1533426"/>
            <a:ext cx="974268" cy="974267"/>
            <a:chOff x="679049" y="2403793"/>
            <a:chExt cx="1887188" cy="1887187"/>
          </a:xfrm>
        </p:grpSpPr>
        <p:sp>
          <p:nvSpPr>
            <p:cNvPr id="29" name="Rectangle: Diagonal Corners Rounded 6">
              <a:extLst>
                <a:ext uri="{FF2B5EF4-FFF2-40B4-BE49-F238E27FC236}">
                  <a16:creationId xmlns:a16="http://schemas.microsoft.com/office/drawing/2014/main" id="{69B4FE4A-D1F2-4B67-E619-FBEEF07DF072}"/>
                </a:ext>
              </a:extLst>
            </p:cNvPr>
            <p:cNvSpPr/>
            <p:nvPr/>
          </p:nvSpPr>
          <p:spPr>
            <a:xfrm>
              <a:off x="679050" y="2403793"/>
              <a:ext cx="1887187" cy="1887187"/>
            </a:xfrm>
            <a:prstGeom prst="round2DiagRect">
              <a:avLst>
                <a:gd name="adj1" fmla="val 29727"/>
                <a:gd name="adj2" fmla="val 0"/>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ectangle 29" descr="Gears">
              <a:extLst>
                <a:ext uri="{FF2B5EF4-FFF2-40B4-BE49-F238E27FC236}">
                  <a16:creationId xmlns:a16="http://schemas.microsoft.com/office/drawing/2014/main" id="{EC513C8E-099D-A4D7-22B0-4E356187B600}"/>
                </a:ext>
              </a:extLst>
            </p:cNvPr>
            <p:cNvSpPr/>
            <p:nvPr/>
          </p:nvSpPr>
          <p:spPr>
            <a:xfrm>
              <a:off x="679049" y="2403793"/>
              <a:ext cx="1887187" cy="1887187"/>
            </a:xfrm>
            <a:prstGeom prst="rect">
              <a:avLst/>
            </a:prstGeom>
            <a: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grpSp>
        <p:nvGrpSpPr>
          <p:cNvPr id="31" name="Group 30">
            <a:extLst>
              <a:ext uri="{FF2B5EF4-FFF2-40B4-BE49-F238E27FC236}">
                <a16:creationId xmlns:a16="http://schemas.microsoft.com/office/drawing/2014/main" id="{E577C043-CD80-7EA0-5062-7312ABBC1349}"/>
              </a:ext>
            </a:extLst>
          </p:cNvPr>
          <p:cNvGrpSpPr/>
          <p:nvPr/>
        </p:nvGrpSpPr>
        <p:grpSpPr>
          <a:xfrm>
            <a:off x="9465133" y="1533426"/>
            <a:ext cx="974268" cy="974267"/>
            <a:chOff x="4314206" y="2403793"/>
            <a:chExt cx="1887190" cy="1887187"/>
          </a:xfrm>
        </p:grpSpPr>
        <p:sp>
          <p:nvSpPr>
            <p:cNvPr id="32" name="Rectangle: Diagonal Corners Rounded 10">
              <a:extLst>
                <a:ext uri="{FF2B5EF4-FFF2-40B4-BE49-F238E27FC236}">
                  <a16:creationId xmlns:a16="http://schemas.microsoft.com/office/drawing/2014/main" id="{44339EDC-6457-72C5-E061-4B7ED71A66FE}"/>
                </a:ext>
              </a:extLst>
            </p:cNvPr>
            <p:cNvSpPr/>
            <p:nvPr/>
          </p:nvSpPr>
          <p:spPr>
            <a:xfrm>
              <a:off x="4314208" y="2403793"/>
              <a:ext cx="1887188" cy="1887187"/>
            </a:xfrm>
            <a:prstGeom prst="round2DiagRect">
              <a:avLst>
                <a:gd name="adj1" fmla="val 29727"/>
                <a:gd name="adj2" fmla="val 0"/>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Rectangle 32" descr="Illustrator with solid fill">
              <a:extLst>
                <a:ext uri="{FF2B5EF4-FFF2-40B4-BE49-F238E27FC236}">
                  <a16:creationId xmlns:a16="http://schemas.microsoft.com/office/drawing/2014/main" id="{40776C92-23FA-5989-6E5E-BBDC0516F416}"/>
                </a:ext>
              </a:extLst>
            </p:cNvPr>
            <p:cNvSpPr/>
            <p:nvPr/>
          </p:nvSpPr>
          <p:spPr>
            <a:xfrm>
              <a:off x="4314206" y="2403794"/>
              <a:ext cx="1887186" cy="1887186"/>
            </a:xfrm>
            <a:prstGeom prst="rect">
              <a:avLst/>
            </a:prstGeom>
            <a:blipFill>
              <a:blip>
                <a:extLst>
                  <a:ext uri="{96DAC541-7B7A-43D3-8B79-37D633B846F1}">
                    <asvg:svgBlip xmlns:asvg="http://schemas.microsoft.com/office/drawing/2016/SVG/main" r:embed="rId5"/>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sp>
        <p:nvSpPr>
          <p:cNvPr id="3" name="Rectangle: Diagonal Corners Rounded 6">
            <a:extLst>
              <a:ext uri="{FF2B5EF4-FFF2-40B4-BE49-F238E27FC236}">
                <a16:creationId xmlns:a16="http://schemas.microsoft.com/office/drawing/2014/main" id="{24DCCA7B-ABCC-F3EF-C6EF-071E5D87DE1C}"/>
              </a:ext>
            </a:extLst>
          </p:cNvPr>
          <p:cNvSpPr/>
          <p:nvPr/>
        </p:nvSpPr>
        <p:spPr>
          <a:xfrm>
            <a:off x="3094269" y="4395624"/>
            <a:ext cx="974268" cy="974268"/>
          </a:xfrm>
          <a:prstGeom prst="round2DiagRect">
            <a:avLst>
              <a:gd name="adj1" fmla="val 29727"/>
              <a:gd name="adj2" fmla="val 0"/>
            </a:avLst>
          </a:prstGeom>
          <a:solidFill>
            <a:srgbClr val="00B0F0"/>
          </a:solidFill>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Diagonal Corners Rounded 10">
            <a:extLst>
              <a:ext uri="{FF2B5EF4-FFF2-40B4-BE49-F238E27FC236}">
                <a16:creationId xmlns:a16="http://schemas.microsoft.com/office/drawing/2014/main" id="{8814FDE7-515D-EAD7-4DA9-3CAFE12ECC99}"/>
              </a:ext>
            </a:extLst>
          </p:cNvPr>
          <p:cNvSpPr/>
          <p:nvPr/>
        </p:nvSpPr>
        <p:spPr>
          <a:xfrm>
            <a:off x="3071193" y="5639377"/>
            <a:ext cx="974267" cy="974267"/>
          </a:xfrm>
          <a:prstGeom prst="round2DiagRect">
            <a:avLst>
              <a:gd name="adj1" fmla="val 29727"/>
              <a:gd name="adj2" fmla="val 0"/>
            </a:avLst>
          </a:prstGeom>
          <a:solidFill>
            <a:srgbClr val="00B050"/>
          </a:solidFill>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Diagonal Corners Rounded 13">
            <a:extLst>
              <a:ext uri="{FF2B5EF4-FFF2-40B4-BE49-F238E27FC236}">
                <a16:creationId xmlns:a16="http://schemas.microsoft.com/office/drawing/2014/main" id="{A009C543-A9A0-7B06-38E3-AA824EC41ADC}"/>
              </a:ext>
            </a:extLst>
          </p:cNvPr>
          <p:cNvSpPr/>
          <p:nvPr/>
        </p:nvSpPr>
        <p:spPr>
          <a:xfrm>
            <a:off x="3094269" y="3151870"/>
            <a:ext cx="974267" cy="974267"/>
          </a:xfrm>
          <a:prstGeom prst="round2DiagRect">
            <a:avLst>
              <a:gd name="adj1" fmla="val 29727"/>
              <a:gd name="adj2" fmla="val 0"/>
            </a:avLst>
          </a:prstGeom>
          <a:solidFill>
            <a:srgbClr val="0070C0"/>
          </a:solidFill>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Graphic 8" descr="Thought bubble with solid fill">
            <a:extLst>
              <a:ext uri="{FF2B5EF4-FFF2-40B4-BE49-F238E27FC236}">
                <a16:creationId xmlns:a16="http://schemas.microsoft.com/office/drawing/2014/main" id="{00ED58D5-D475-D32A-C28A-0A73F289A82A}"/>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3162618" y="3220221"/>
            <a:ext cx="837566" cy="837566"/>
          </a:xfrm>
          <a:prstGeom prst="rect">
            <a:avLst/>
          </a:prstGeom>
        </p:spPr>
      </p:pic>
      <p:pic>
        <p:nvPicPr>
          <p:cNvPr id="10" name="Graphic 9" descr="Flowchart with solid fill">
            <a:extLst>
              <a:ext uri="{FF2B5EF4-FFF2-40B4-BE49-F238E27FC236}">
                <a16:creationId xmlns:a16="http://schemas.microsoft.com/office/drawing/2014/main" id="{50842519-79EE-4362-4DAB-4C4DF6359FD9}"/>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3130067" y="4425557"/>
            <a:ext cx="914400" cy="914400"/>
          </a:xfrm>
          <a:prstGeom prst="rect">
            <a:avLst/>
          </a:prstGeom>
        </p:spPr>
      </p:pic>
      <p:pic>
        <p:nvPicPr>
          <p:cNvPr id="13" name="Graphic 12" descr="Hammer1 with solid fill">
            <a:extLst>
              <a:ext uri="{FF2B5EF4-FFF2-40B4-BE49-F238E27FC236}">
                <a16:creationId xmlns:a16="http://schemas.microsoft.com/office/drawing/2014/main" id="{B21B6EAC-6821-2E31-1781-E369FA0CAC44}"/>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3153974" y="5722158"/>
            <a:ext cx="808704" cy="808704"/>
          </a:xfrm>
          <a:prstGeom prst="rect">
            <a:avLst/>
          </a:prstGeom>
        </p:spPr>
      </p:pic>
      <p:sp>
        <p:nvSpPr>
          <p:cNvPr id="22" name="Freeform: Shape 15">
            <a:extLst>
              <a:ext uri="{FF2B5EF4-FFF2-40B4-BE49-F238E27FC236}">
                <a16:creationId xmlns:a16="http://schemas.microsoft.com/office/drawing/2014/main" id="{8D145AD1-9DAA-E988-7E53-89746F5C3BB2}"/>
              </a:ext>
            </a:extLst>
          </p:cNvPr>
          <p:cNvSpPr/>
          <p:nvPr/>
        </p:nvSpPr>
        <p:spPr>
          <a:xfrm>
            <a:off x="-96363" y="5766510"/>
            <a:ext cx="3084774"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r" defTabSz="1778000" rtl="0" eaLnBrk="1" fontAlgn="auto" latinLnBrk="0" hangingPunct="1">
              <a:lnSpc>
                <a:spcPct val="90000"/>
              </a:lnSpc>
              <a:spcBef>
                <a:spcPct val="0"/>
              </a:spcBef>
              <a:spcAft>
                <a:spcPct val="35000"/>
              </a:spcAft>
              <a:buClrTx/>
              <a:buSzTx/>
              <a:buFontTx/>
              <a:buNone/>
              <a:tabLst/>
              <a:defRPr cap="all"/>
            </a:pPr>
            <a:r>
              <a:rPr kumimoji="0" lang="en-US" sz="3200" b="0" i="0" u="none" strike="noStrike" kern="1200" cap="all" spc="0" normalizeH="0" baseline="0" noProof="0">
                <a:ln>
                  <a:noFill/>
                </a:ln>
                <a:solidFill>
                  <a:prstClr val="black">
                    <a:hueOff val="0"/>
                    <a:satOff val="0"/>
                    <a:lumOff val="0"/>
                    <a:alphaOff val="0"/>
                  </a:prstClr>
                </a:solidFill>
                <a:effectLst/>
                <a:uLnTx/>
                <a:uFillTx/>
                <a:latin typeface="Calibri" panose="020F0502020204030204"/>
                <a:ea typeface="+mn-ea"/>
                <a:cs typeface="+mn-cs"/>
              </a:rPr>
              <a:t>implementing</a:t>
            </a:r>
          </a:p>
        </p:txBody>
      </p:sp>
      <p:sp>
        <p:nvSpPr>
          <p:cNvPr id="23" name="Freeform: Shape 15">
            <a:extLst>
              <a:ext uri="{FF2B5EF4-FFF2-40B4-BE49-F238E27FC236}">
                <a16:creationId xmlns:a16="http://schemas.microsoft.com/office/drawing/2014/main" id="{62E8BB42-87F6-A066-4147-7A73DC19C547}"/>
              </a:ext>
            </a:extLst>
          </p:cNvPr>
          <p:cNvSpPr/>
          <p:nvPr/>
        </p:nvSpPr>
        <p:spPr>
          <a:xfrm>
            <a:off x="-58857" y="4522757"/>
            <a:ext cx="3084774"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r" defTabSz="1778000" rtl="0" eaLnBrk="1" fontAlgn="auto" latinLnBrk="0" hangingPunct="1">
              <a:lnSpc>
                <a:spcPct val="90000"/>
              </a:lnSpc>
              <a:spcBef>
                <a:spcPct val="0"/>
              </a:spcBef>
              <a:spcAft>
                <a:spcPct val="35000"/>
              </a:spcAft>
              <a:buClrTx/>
              <a:buSzTx/>
              <a:buFontTx/>
              <a:buNone/>
              <a:tabLst/>
              <a:defRPr cap="all"/>
            </a:pPr>
            <a:r>
              <a:rPr kumimoji="0" lang="en-US" sz="3200" b="0" i="0" u="none" strike="noStrike" kern="1200" cap="all" spc="0" normalizeH="0" baseline="0" noProof="0">
                <a:ln>
                  <a:noFill/>
                </a:ln>
                <a:solidFill>
                  <a:prstClr val="black">
                    <a:hueOff val="0"/>
                    <a:satOff val="0"/>
                    <a:lumOff val="0"/>
                    <a:alphaOff val="0"/>
                  </a:prstClr>
                </a:solidFill>
                <a:effectLst/>
                <a:uLnTx/>
                <a:uFillTx/>
                <a:latin typeface="Calibri" panose="020F0502020204030204"/>
                <a:ea typeface="+mn-ea"/>
                <a:cs typeface="+mn-cs"/>
              </a:rPr>
              <a:t>ORGANIZING</a:t>
            </a:r>
          </a:p>
        </p:txBody>
      </p:sp>
      <p:sp>
        <p:nvSpPr>
          <p:cNvPr id="24" name="Freeform: Shape 15">
            <a:extLst>
              <a:ext uri="{FF2B5EF4-FFF2-40B4-BE49-F238E27FC236}">
                <a16:creationId xmlns:a16="http://schemas.microsoft.com/office/drawing/2014/main" id="{7B06CA4E-159D-4B53-9951-3E2A532BA38C}"/>
              </a:ext>
            </a:extLst>
          </p:cNvPr>
          <p:cNvSpPr/>
          <p:nvPr/>
        </p:nvSpPr>
        <p:spPr>
          <a:xfrm>
            <a:off x="-58857" y="3275362"/>
            <a:ext cx="3084774"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r" defTabSz="1778000" rtl="0" eaLnBrk="1" fontAlgn="auto" latinLnBrk="0" hangingPunct="1">
              <a:lnSpc>
                <a:spcPct val="90000"/>
              </a:lnSpc>
              <a:spcBef>
                <a:spcPct val="0"/>
              </a:spcBef>
              <a:spcAft>
                <a:spcPct val="35000"/>
              </a:spcAft>
              <a:buClrTx/>
              <a:buSzTx/>
              <a:buFontTx/>
              <a:buNone/>
              <a:tabLst/>
              <a:defRPr cap="all"/>
            </a:pPr>
            <a:r>
              <a:rPr kumimoji="0" lang="en-US" sz="3200" b="0" i="0" u="none" strike="noStrike" kern="1200" cap="all" spc="0" normalizeH="0" baseline="0" noProof="0">
                <a:ln>
                  <a:noFill/>
                </a:ln>
                <a:solidFill>
                  <a:prstClr val="black">
                    <a:hueOff val="0"/>
                    <a:satOff val="0"/>
                    <a:lumOff val="0"/>
                    <a:alphaOff val="0"/>
                  </a:prstClr>
                </a:solidFill>
                <a:effectLst/>
                <a:uLnTx/>
                <a:uFillTx/>
                <a:latin typeface="Calibri" panose="020F0502020204030204"/>
                <a:ea typeface="+mn-ea"/>
                <a:cs typeface="+mn-cs"/>
              </a:rPr>
              <a:t>PLANNING</a:t>
            </a:r>
          </a:p>
        </p:txBody>
      </p:sp>
      <p:sp>
        <p:nvSpPr>
          <p:cNvPr id="36" name="Freeform: Shape 15">
            <a:extLst>
              <a:ext uri="{FF2B5EF4-FFF2-40B4-BE49-F238E27FC236}">
                <a16:creationId xmlns:a16="http://schemas.microsoft.com/office/drawing/2014/main" id="{97DF8EE8-08B9-DA23-F3BE-834CCDBEF177}"/>
              </a:ext>
            </a:extLst>
          </p:cNvPr>
          <p:cNvSpPr/>
          <p:nvPr/>
        </p:nvSpPr>
        <p:spPr>
          <a:xfrm>
            <a:off x="4319921" y="2449319"/>
            <a:ext cx="2263562"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l" defTabSz="1778000" rtl="0" eaLnBrk="1" fontAlgn="auto" latinLnBrk="0" hangingPunct="1">
              <a:lnSpc>
                <a:spcPct val="90000"/>
              </a:lnSpc>
              <a:spcBef>
                <a:spcPct val="0"/>
              </a:spcBef>
              <a:spcAft>
                <a:spcPct val="35000"/>
              </a:spcAft>
              <a:buClrTx/>
              <a:buSzTx/>
              <a:buFontTx/>
              <a:buNone/>
              <a:tabLst/>
              <a:defRPr cap="all"/>
            </a:pPr>
            <a:r>
              <a:rPr kumimoji="0" lang="en-US" sz="3200" b="0" i="0" u="none" strike="noStrike" kern="1200" cap="all" spc="0" normalizeH="0" baseline="0" noProof="0">
                <a:ln>
                  <a:noFill/>
                </a:ln>
                <a:solidFill>
                  <a:prstClr val="black">
                    <a:hueOff val="0"/>
                    <a:satOff val="0"/>
                    <a:lumOff val="0"/>
                    <a:alphaOff val="0"/>
                  </a:prstClr>
                </a:solidFill>
                <a:effectLst/>
                <a:uLnTx/>
                <a:uFillTx/>
                <a:latin typeface="Calibri" panose="020F0502020204030204"/>
                <a:ea typeface="+mn-ea"/>
                <a:cs typeface="+mn-cs"/>
              </a:rPr>
              <a:t>PEOPLE</a:t>
            </a:r>
          </a:p>
        </p:txBody>
      </p:sp>
      <p:sp>
        <p:nvSpPr>
          <p:cNvPr id="37" name="Freeform: Shape 15">
            <a:extLst>
              <a:ext uri="{FF2B5EF4-FFF2-40B4-BE49-F238E27FC236}">
                <a16:creationId xmlns:a16="http://schemas.microsoft.com/office/drawing/2014/main" id="{C435D821-3D4A-AA75-AE61-9546843A96B2}"/>
              </a:ext>
            </a:extLst>
          </p:cNvPr>
          <p:cNvSpPr/>
          <p:nvPr/>
        </p:nvSpPr>
        <p:spPr>
          <a:xfrm>
            <a:off x="6892528" y="2469097"/>
            <a:ext cx="2263562"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l" defTabSz="1778000" rtl="0" eaLnBrk="1" fontAlgn="auto" latinLnBrk="0" hangingPunct="1">
              <a:lnSpc>
                <a:spcPct val="90000"/>
              </a:lnSpc>
              <a:spcBef>
                <a:spcPct val="0"/>
              </a:spcBef>
              <a:spcAft>
                <a:spcPct val="35000"/>
              </a:spcAft>
              <a:buClrTx/>
              <a:buSzTx/>
              <a:buFontTx/>
              <a:buNone/>
              <a:tabLst/>
              <a:defRPr cap="all"/>
            </a:pPr>
            <a:r>
              <a:rPr kumimoji="0" lang="en-US" sz="3200" b="0" i="0" u="none" strike="noStrike" kern="1200" cap="all" spc="0" normalizeH="0" baseline="0" noProof="0">
                <a:ln>
                  <a:noFill/>
                </a:ln>
                <a:solidFill>
                  <a:prstClr val="black">
                    <a:hueOff val="0"/>
                    <a:satOff val="0"/>
                    <a:lumOff val="0"/>
                    <a:alphaOff val="0"/>
                  </a:prstClr>
                </a:solidFill>
                <a:effectLst/>
                <a:uLnTx/>
                <a:uFillTx/>
                <a:latin typeface="Calibri" panose="020F0502020204030204"/>
                <a:ea typeface="+mn-ea"/>
                <a:cs typeface="+mn-cs"/>
              </a:rPr>
              <a:t>PROCESSES</a:t>
            </a:r>
          </a:p>
        </p:txBody>
      </p:sp>
      <p:sp>
        <p:nvSpPr>
          <p:cNvPr id="38" name="Freeform: Shape 15">
            <a:extLst>
              <a:ext uri="{FF2B5EF4-FFF2-40B4-BE49-F238E27FC236}">
                <a16:creationId xmlns:a16="http://schemas.microsoft.com/office/drawing/2014/main" id="{1AEE0472-CFFC-F402-7C6B-A747C9A1849E}"/>
              </a:ext>
            </a:extLst>
          </p:cNvPr>
          <p:cNvSpPr/>
          <p:nvPr/>
        </p:nvSpPr>
        <p:spPr>
          <a:xfrm>
            <a:off x="9465135" y="2469097"/>
            <a:ext cx="2263562"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l" defTabSz="1778000" rtl="0" eaLnBrk="1" fontAlgn="auto" latinLnBrk="0" hangingPunct="1">
              <a:lnSpc>
                <a:spcPct val="90000"/>
              </a:lnSpc>
              <a:spcBef>
                <a:spcPct val="0"/>
              </a:spcBef>
              <a:spcAft>
                <a:spcPct val="35000"/>
              </a:spcAft>
              <a:buClrTx/>
              <a:buSzTx/>
              <a:buFontTx/>
              <a:buNone/>
              <a:tabLst/>
              <a:defRPr cap="all"/>
            </a:pPr>
            <a:r>
              <a:rPr kumimoji="0" lang="en-US" sz="3200" b="0" i="0" u="none" strike="noStrike" kern="1200" cap="all" spc="0" normalizeH="0" baseline="0" noProof="0">
                <a:ln>
                  <a:noFill/>
                </a:ln>
                <a:solidFill>
                  <a:prstClr val="black">
                    <a:hueOff val="0"/>
                    <a:satOff val="0"/>
                    <a:lumOff val="0"/>
                    <a:alphaOff val="0"/>
                  </a:prstClr>
                </a:solidFill>
                <a:effectLst/>
                <a:uLnTx/>
                <a:uFillTx/>
                <a:latin typeface="Calibri" panose="020F0502020204030204"/>
                <a:ea typeface="+mn-ea"/>
                <a:cs typeface="+mn-cs"/>
              </a:rPr>
              <a:t>PROGRAMS</a:t>
            </a:r>
          </a:p>
        </p:txBody>
      </p:sp>
      <p:graphicFrame>
        <p:nvGraphicFramePr>
          <p:cNvPr id="40" name="Table 39">
            <a:extLst>
              <a:ext uri="{FF2B5EF4-FFF2-40B4-BE49-F238E27FC236}">
                <a16:creationId xmlns:a16="http://schemas.microsoft.com/office/drawing/2014/main" id="{3C765D33-3A06-DA16-774F-A8F5FF004E01}"/>
              </a:ext>
            </a:extLst>
          </p:cNvPr>
          <p:cNvGraphicFramePr>
            <a:graphicFrameLocks noGrp="1"/>
          </p:cNvGraphicFramePr>
          <p:nvPr/>
        </p:nvGraphicFramePr>
        <p:xfrm>
          <a:off x="4319921" y="3065605"/>
          <a:ext cx="7636290" cy="3655869"/>
        </p:xfrm>
        <a:graphic>
          <a:graphicData uri="http://schemas.openxmlformats.org/drawingml/2006/table">
            <a:tbl>
              <a:tblPr firstRow="1" bandRow="1">
                <a:tableStyleId>{5940675A-B579-460E-94D1-54222C63F5DA}</a:tableStyleId>
              </a:tblPr>
              <a:tblGrid>
                <a:gridCol w="2545430">
                  <a:extLst>
                    <a:ext uri="{9D8B030D-6E8A-4147-A177-3AD203B41FA5}">
                      <a16:colId xmlns:a16="http://schemas.microsoft.com/office/drawing/2014/main" val="3480838859"/>
                    </a:ext>
                  </a:extLst>
                </a:gridCol>
                <a:gridCol w="2545430">
                  <a:extLst>
                    <a:ext uri="{9D8B030D-6E8A-4147-A177-3AD203B41FA5}">
                      <a16:colId xmlns:a16="http://schemas.microsoft.com/office/drawing/2014/main" val="732385373"/>
                    </a:ext>
                  </a:extLst>
                </a:gridCol>
                <a:gridCol w="2545430">
                  <a:extLst>
                    <a:ext uri="{9D8B030D-6E8A-4147-A177-3AD203B41FA5}">
                      <a16:colId xmlns:a16="http://schemas.microsoft.com/office/drawing/2014/main" val="59920267"/>
                    </a:ext>
                  </a:extLst>
                </a:gridCol>
              </a:tblGrid>
              <a:tr h="1207443">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152792755"/>
                  </a:ext>
                </a:extLst>
              </a:tr>
              <a:tr h="1224213">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68450731"/>
                  </a:ext>
                </a:extLst>
              </a:tr>
              <a:tr h="1224213">
                <a:tc>
                  <a:txBody>
                    <a:bodyPr/>
                    <a:lstStyle/>
                    <a:p>
                      <a:endParaRPr lang="en-US" dirty="0">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dirty="0">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dirty="0">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839592428"/>
                  </a:ext>
                </a:extLst>
              </a:tr>
            </a:tbl>
          </a:graphicData>
        </a:graphic>
      </p:graphicFrame>
      <p:sp>
        <p:nvSpPr>
          <p:cNvPr id="12" name="TextBox 11">
            <a:extLst>
              <a:ext uri="{FF2B5EF4-FFF2-40B4-BE49-F238E27FC236}">
                <a16:creationId xmlns:a16="http://schemas.microsoft.com/office/drawing/2014/main" id="{D1348B11-8D01-F200-BB23-4FC808BD9AFF}"/>
              </a:ext>
            </a:extLst>
          </p:cNvPr>
          <p:cNvSpPr txBox="1"/>
          <p:nvPr/>
        </p:nvSpPr>
        <p:spPr>
          <a:xfrm>
            <a:off x="5992336" y="3820667"/>
            <a:ext cx="326898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user stories </a:t>
            </a:r>
          </a:p>
        </p:txBody>
      </p:sp>
      <p:pic>
        <p:nvPicPr>
          <p:cNvPr id="15" name="Graphic 14" descr="Link with solid fill">
            <a:extLst>
              <a:ext uri="{FF2B5EF4-FFF2-40B4-BE49-F238E27FC236}">
                <a16:creationId xmlns:a16="http://schemas.microsoft.com/office/drawing/2014/main" id="{E6309BFD-6A50-C7FA-10EB-0F299DBC3747}"/>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5233218" y="3461397"/>
            <a:ext cx="914400" cy="914400"/>
          </a:xfrm>
          <a:prstGeom prst="rect">
            <a:avLst/>
          </a:prstGeom>
        </p:spPr>
      </p:pic>
      <p:pic>
        <p:nvPicPr>
          <p:cNvPr id="16" name="Graphic 15" descr="Link with solid fill">
            <a:extLst>
              <a:ext uri="{FF2B5EF4-FFF2-40B4-BE49-F238E27FC236}">
                <a16:creationId xmlns:a16="http://schemas.microsoft.com/office/drawing/2014/main" id="{F09B4FC4-3F64-2021-B58E-303ABBB85112}"/>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rot="16200000">
            <a:off x="4318928" y="5408569"/>
            <a:ext cx="914400" cy="914400"/>
          </a:xfrm>
          <a:prstGeom prst="rect">
            <a:avLst/>
          </a:prstGeom>
        </p:spPr>
      </p:pic>
      <p:pic>
        <p:nvPicPr>
          <p:cNvPr id="17" name="Graphic 16" descr="Link with solid fill">
            <a:extLst>
              <a:ext uri="{FF2B5EF4-FFF2-40B4-BE49-F238E27FC236}">
                <a16:creationId xmlns:a16="http://schemas.microsoft.com/office/drawing/2014/main" id="{93C62D70-A9A1-C741-1C39-F140479306B9}"/>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rot="598893">
            <a:off x="11064490" y="5442041"/>
            <a:ext cx="914400" cy="914400"/>
          </a:xfrm>
          <a:prstGeom prst="rect">
            <a:avLst/>
          </a:prstGeom>
        </p:spPr>
      </p:pic>
      <p:pic>
        <p:nvPicPr>
          <p:cNvPr id="19" name="Graphic 18" descr="Link with solid fill">
            <a:extLst>
              <a:ext uri="{FF2B5EF4-FFF2-40B4-BE49-F238E27FC236}">
                <a16:creationId xmlns:a16="http://schemas.microsoft.com/office/drawing/2014/main" id="{F85ACB62-996C-40E9-B188-B609DC161984}"/>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rot="5400000">
            <a:off x="8858832" y="3454654"/>
            <a:ext cx="914400" cy="914400"/>
          </a:xfrm>
          <a:prstGeom prst="rect">
            <a:avLst/>
          </a:prstGeom>
        </p:spPr>
      </p:pic>
      <p:sp>
        <p:nvSpPr>
          <p:cNvPr id="7" name="TextBox 6">
            <a:extLst>
              <a:ext uri="{FF2B5EF4-FFF2-40B4-BE49-F238E27FC236}">
                <a16:creationId xmlns:a16="http://schemas.microsoft.com/office/drawing/2014/main" id="{3FE9634D-D0AA-63D3-CDE2-CE545A6BBF28}"/>
              </a:ext>
            </a:extLst>
          </p:cNvPr>
          <p:cNvSpPr txBox="1"/>
          <p:nvPr/>
        </p:nvSpPr>
        <p:spPr>
          <a:xfrm>
            <a:off x="2413000" y="76200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837D5B0-5AF0-887F-D097-19C17B1EC8E3}"/>
              </a:ext>
            </a:extLst>
          </p:cNvPr>
          <p:cNvSpPr txBox="1"/>
          <p:nvPr/>
        </p:nvSpPr>
        <p:spPr>
          <a:xfrm>
            <a:off x="5071085" y="5051714"/>
            <a:ext cx="637540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dirty="0">
                <a:solidFill>
                  <a:prstClr val="black"/>
                </a:solidFill>
                <a:latin typeface="Calibri" panose="020F0502020204030204"/>
              </a:rPr>
              <a:t>conditions</a:t>
            </a: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 of satisfaction</a:t>
            </a:r>
          </a:p>
        </p:txBody>
      </p:sp>
      <p:sp>
        <p:nvSpPr>
          <p:cNvPr id="11" name="TextBox 10">
            <a:extLst>
              <a:ext uri="{FF2B5EF4-FFF2-40B4-BE49-F238E27FC236}">
                <a16:creationId xmlns:a16="http://schemas.microsoft.com/office/drawing/2014/main" id="{DE4BE722-CE7F-ED8E-8D5B-C26A94217B29}"/>
              </a:ext>
            </a:extLst>
          </p:cNvPr>
          <p:cNvSpPr txBox="1"/>
          <p:nvPr/>
        </p:nvSpPr>
        <p:spPr>
          <a:xfrm>
            <a:off x="10591800" y="75438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
        <p:nvSpPr>
          <p:cNvPr id="14" name="TextBox 13">
            <a:extLst>
              <a:ext uri="{FF2B5EF4-FFF2-40B4-BE49-F238E27FC236}">
                <a16:creationId xmlns:a16="http://schemas.microsoft.com/office/drawing/2014/main" id="{5DD3999F-6DD6-BB84-629B-168F11927A1D}"/>
              </a:ext>
            </a:extLst>
          </p:cNvPr>
          <p:cNvSpPr txBox="1"/>
          <p:nvPr/>
        </p:nvSpPr>
        <p:spPr>
          <a:xfrm>
            <a:off x="6878945" y="4431514"/>
            <a:ext cx="326898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and</a:t>
            </a:r>
          </a:p>
        </p:txBody>
      </p:sp>
    </p:spTree>
    <p:extLst>
      <p:ext uri="{BB962C8B-B14F-4D97-AF65-F5344CB8AC3E}">
        <p14:creationId xmlns:p14="http://schemas.microsoft.com/office/powerpoint/2010/main" val="2139446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D2C690-678B-7F0C-A956-14DBDD12C9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245AC8-3AEA-63A7-35F6-DDD54E53CDEC}"/>
              </a:ext>
            </a:extLst>
          </p:cNvPr>
          <p:cNvSpPr>
            <a:spLocks noGrp="1"/>
          </p:cNvSpPr>
          <p:nvPr>
            <p:ph type="title"/>
          </p:nvPr>
        </p:nvSpPr>
        <p:spPr>
          <a:xfrm>
            <a:off x="838199" y="18255"/>
            <a:ext cx="10890497" cy="1325563"/>
          </a:xfrm>
        </p:spPr>
        <p:txBody>
          <a:bodyPr>
            <a:noAutofit/>
          </a:bodyPr>
          <a:lstStyle/>
          <a:p>
            <a:r>
              <a:rPr lang="en-US" dirty="0"/>
              <a:t>Requirements Analysis connects High-Level Planning To User Stories</a:t>
            </a:r>
          </a:p>
        </p:txBody>
      </p:sp>
      <p:sp>
        <p:nvSpPr>
          <p:cNvPr id="4" name="Slide Number Placeholder 3">
            <a:extLst>
              <a:ext uri="{FF2B5EF4-FFF2-40B4-BE49-F238E27FC236}">
                <a16:creationId xmlns:a16="http://schemas.microsoft.com/office/drawing/2014/main" id="{BA86C973-41AD-3115-8D5B-5217CFB0DD52}"/>
              </a:ext>
            </a:extLst>
          </p:cNvPr>
          <p:cNvSpPr>
            <a:spLocks noGrp="1"/>
          </p:cNvSpPr>
          <p:nvPr>
            <p:ph type="sldNum" sz="quarter" idx="12"/>
          </p:nvPr>
        </p:nvSpPr>
        <p:spPr/>
        <p:txBody>
          <a:bodyPr>
            <a:normAutofit/>
          </a:bodyPr>
          <a:lstStyle/>
          <a:p>
            <a:fld id="{20F37917-FD3A-4669-9018-DA04BCDD3D75}" type="slidenum">
              <a:rPr lang="en-US" smtClean="0"/>
              <a:pPr/>
              <a:t>4</a:t>
            </a:fld>
            <a:endParaRPr lang="en-US"/>
          </a:p>
        </p:txBody>
      </p:sp>
      <p:grpSp>
        <p:nvGrpSpPr>
          <p:cNvPr id="25" name="Group 24">
            <a:extLst>
              <a:ext uri="{FF2B5EF4-FFF2-40B4-BE49-F238E27FC236}">
                <a16:creationId xmlns:a16="http://schemas.microsoft.com/office/drawing/2014/main" id="{C4764CA5-3452-B1C5-450B-056A6051915C}"/>
              </a:ext>
            </a:extLst>
          </p:cNvPr>
          <p:cNvGrpSpPr/>
          <p:nvPr/>
        </p:nvGrpSpPr>
        <p:grpSpPr>
          <a:xfrm>
            <a:off x="4319921" y="1533426"/>
            <a:ext cx="974268" cy="974268"/>
            <a:chOff x="7949361" y="2403792"/>
            <a:chExt cx="1887188" cy="1887188"/>
          </a:xfrm>
        </p:grpSpPr>
        <p:sp>
          <p:nvSpPr>
            <p:cNvPr id="26" name="Rectangle: Diagonal Corners Rounded 13">
              <a:extLst>
                <a:ext uri="{FF2B5EF4-FFF2-40B4-BE49-F238E27FC236}">
                  <a16:creationId xmlns:a16="http://schemas.microsoft.com/office/drawing/2014/main" id="{042C7C16-0A3A-8BE9-9A34-A264521DE8EA}"/>
                </a:ext>
              </a:extLst>
            </p:cNvPr>
            <p:cNvSpPr/>
            <p:nvPr/>
          </p:nvSpPr>
          <p:spPr>
            <a:xfrm>
              <a:off x="7949362" y="2403793"/>
              <a:ext cx="1887187" cy="1887187"/>
            </a:xfrm>
            <a:prstGeom prst="round2DiagRect">
              <a:avLst>
                <a:gd name="adj1" fmla="val 29727"/>
                <a:gd name="adj2" fmla="val 0"/>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endParaRPr lang="en-US"/>
            </a:p>
          </p:txBody>
        </p:sp>
        <p:sp>
          <p:nvSpPr>
            <p:cNvPr id="27" name="Rectangle 26" descr="Group">
              <a:extLst>
                <a:ext uri="{FF2B5EF4-FFF2-40B4-BE49-F238E27FC236}">
                  <a16:creationId xmlns:a16="http://schemas.microsoft.com/office/drawing/2014/main" id="{D6F8509C-A45E-3023-A2EE-A2BBB5798575}"/>
                </a:ext>
              </a:extLst>
            </p:cNvPr>
            <p:cNvSpPr/>
            <p:nvPr/>
          </p:nvSpPr>
          <p:spPr>
            <a:xfrm>
              <a:off x="7949361" y="2403792"/>
              <a:ext cx="1887188" cy="1887188"/>
            </a:xfrm>
            <a:prstGeom prst="rect">
              <a:avLst/>
            </a:prstGeom>
            <a: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grpSp>
      <p:grpSp>
        <p:nvGrpSpPr>
          <p:cNvPr id="28" name="Group 27">
            <a:extLst>
              <a:ext uri="{FF2B5EF4-FFF2-40B4-BE49-F238E27FC236}">
                <a16:creationId xmlns:a16="http://schemas.microsoft.com/office/drawing/2014/main" id="{D6CD8944-8B06-D16F-1125-0EE562F2A52A}"/>
              </a:ext>
            </a:extLst>
          </p:cNvPr>
          <p:cNvGrpSpPr/>
          <p:nvPr/>
        </p:nvGrpSpPr>
        <p:grpSpPr>
          <a:xfrm>
            <a:off x="6892528" y="1533426"/>
            <a:ext cx="974268" cy="974267"/>
            <a:chOff x="679049" y="2403793"/>
            <a:chExt cx="1887188" cy="1887187"/>
          </a:xfrm>
        </p:grpSpPr>
        <p:sp>
          <p:nvSpPr>
            <p:cNvPr id="29" name="Rectangle: Diagonal Corners Rounded 6">
              <a:extLst>
                <a:ext uri="{FF2B5EF4-FFF2-40B4-BE49-F238E27FC236}">
                  <a16:creationId xmlns:a16="http://schemas.microsoft.com/office/drawing/2014/main" id="{4EC7302B-9DCD-D8A8-C43A-3A481F1AC19A}"/>
                </a:ext>
              </a:extLst>
            </p:cNvPr>
            <p:cNvSpPr/>
            <p:nvPr/>
          </p:nvSpPr>
          <p:spPr>
            <a:xfrm>
              <a:off x="679050" y="2403793"/>
              <a:ext cx="1887187" cy="1887187"/>
            </a:xfrm>
            <a:prstGeom prst="round2DiagRect">
              <a:avLst>
                <a:gd name="adj1" fmla="val 29727"/>
                <a:gd name="adj2" fmla="val 0"/>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endParaRPr lang="en-US"/>
            </a:p>
          </p:txBody>
        </p:sp>
        <p:sp>
          <p:nvSpPr>
            <p:cNvPr id="30" name="Rectangle 29" descr="Gears">
              <a:extLst>
                <a:ext uri="{FF2B5EF4-FFF2-40B4-BE49-F238E27FC236}">
                  <a16:creationId xmlns:a16="http://schemas.microsoft.com/office/drawing/2014/main" id="{ED111A2B-809E-F482-F2C4-0CEE359FB028}"/>
                </a:ext>
              </a:extLst>
            </p:cNvPr>
            <p:cNvSpPr/>
            <p:nvPr/>
          </p:nvSpPr>
          <p:spPr>
            <a:xfrm>
              <a:off x="679049" y="2403793"/>
              <a:ext cx="1887187" cy="1887187"/>
            </a:xfrm>
            <a:prstGeom prst="rect">
              <a:avLst/>
            </a:prstGeom>
            <a: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grpSp>
      <p:grpSp>
        <p:nvGrpSpPr>
          <p:cNvPr id="31" name="Group 30">
            <a:extLst>
              <a:ext uri="{FF2B5EF4-FFF2-40B4-BE49-F238E27FC236}">
                <a16:creationId xmlns:a16="http://schemas.microsoft.com/office/drawing/2014/main" id="{C1C6A051-D0C8-A008-9EF6-848C7894E78A}"/>
              </a:ext>
            </a:extLst>
          </p:cNvPr>
          <p:cNvGrpSpPr/>
          <p:nvPr/>
        </p:nvGrpSpPr>
        <p:grpSpPr>
          <a:xfrm>
            <a:off x="9465135" y="1533426"/>
            <a:ext cx="974267" cy="974267"/>
            <a:chOff x="4314206" y="2403793"/>
            <a:chExt cx="1887187" cy="1887187"/>
          </a:xfrm>
        </p:grpSpPr>
        <p:sp>
          <p:nvSpPr>
            <p:cNvPr id="32" name="Rectangle: Diagonal Corners Rounded 10">
              <a:extLst>
                <a:ext uri="{FF2B5EF4-FFF2-40B4-BE49-F238E27FC236}">
                  <a16:creationId xmlns:a16="http://schemas.microsoft.com/office/drawing/2014/main" id="{966AB772-C9D5-2A38-EFE7-2C21FC3F0652}"/>
                </a:ext>
              </a:extLst>
            </p:cNvPr>
            <p:cNvSpPr/>
            <p:nvPr/>
          </p:nvSpPr>
          <p:spPr>
            <a:xfrm>
              <a:off x="4314206" y="2403793"/>
              <a:ext cx="1887187" cy="1887187"/>
            </a:xfrm>
            <a:prstGeom prst="round2DiagRect">
              <a:avLst>
                <a:gd name="adj1" fmla="val 29727"/>
                <a:gd name="adj2" fmla="val 0"/>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endParaRPr lang="en-US"/>
            </a:p>
          </p:txBody>
        </p:sp>
        <p:sp>
          <p:nvSpPr>
            <p:cNvPr id="33" name="Rectangle 32" descr="Illustrator with solid fill">
              <a:extLst>
                <a:ext uri="{FF2B5EF4-FFF2-40B4-BE49-F238E27FC236}">
                  <a16:creationId xmlns:a16="http://schemas.microsoft.com/office/drawing/2014/main" id="{051D621A-6CBA-7240-958C-BD1145400E3E}"/>
                </a:ext>
              </a:extLst>
            </p:cNvPr>
            <p:cNvSpPr/>
            <p:nvPr/>
          </p:nvSpPr>
          <p:spPr>
            <a:xfrm>
              <a:off x="4314206" y="2403794"/>
              <a:ext cx="1887186" cy="1887186"/>
            </a:xfrm>
            <a:prstGeom prst="rect">
              <a:avLst/>
            </a:prstGeom>
            <a:blipFill>
              <a:blip>
                <a:extLst>
                  <a:ext uri="{96DAC541-7B7A-43D3-8B79-37D633B846F1}">
                    <asvg:svgBlip xmlns:asvg="http://schemas.microsoft.com/office/drawing/2016/SVG/main" r:embed="rId5"/>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grpSp>
      <p:sp>
        <p:nvSpPr>
          <p:cNvPr id="3" name="Rectangle: Diagonal Corners Rounded 6">
            <a:extLst>
              <a:ext uri="{FF2B5EF4-FFF2-40B4-BE49-F238E27FC236}">
                <a16:creationId xmlns:a16="http://schemas.microsoft.com/office/drawing/2014/main" id="{DD53423A-EE0B-C2DA-C784-11B7A019B9AD}"/>
              </a:ext>
            </a:extLst>
          </p:cNvPr>
          <p:cNvSpPr/>
          <p:nvPr/>
        </p:nvSpPr>
        <p:spPr>
          <a:xfrm>
            <a:off x="3094269" y="4395624"/>
            <a:ext cx="974268" cy="974268"/>
          </a:xfrm>
          <a:prstGeom prst="round2DiagRect">
            <a:avLst>
              <a:gd name="adj1" fmla="val 29727"/>
              <a:gd name="adj2" fmla="val 0"/>
            </a:avLst>
          </a:prstGeom>
          <a:solidFill>
            <a:srgbClr val="00B0F0"/>
          </a:solidFill>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endParaRPr lang="en-US"/>
          </a:p>
        </p:txBody>
      </p:sp>
      <p:sp>
        <p:nvSpPr>
          <p:cNvPr id="5" name="Rectangle: Diagonal Corners Rounded 10">
            <a:extLst>
              <a:ext uri="{FF2B5EF4-FFF2-40B4-BE49-F238E27FC236}">
                <a16:creationId xmlns:a16="http://schemas.microsoft.com/office/drawing/2014/main" id="{82FE0CDE-78E0-88FA-2D85-2A18968D3E43}"/>
              </a:ext>
            </a:extLst>
          </p:cNvPr>
          <p:cNvSpPr/>
          <p:nvPr/>
        </p:nvSpPr>
        <p:spPr>
          <a:xfrm>
            <a:off x="3071193" y="5639377"/>
            <a:ext cx="974267" cy="974267"/>
          </a:xfrm>
          <a:prstGeom prst="round2DiagRect">
            <a:avLst>
              <a:gd name="adj1" fmla="val 29727"/>
              <a:gd name="adj2" fmla="val 0"/>
            </a:avLst>
          </a:prstGeom>
          <a:solidFill>
            <a:srgbClr val="00B050"/>
          </a:solidFill>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endParaRPr lang="en-US"/>
          </a:p>
        </p:txBody>
      </p:sp>
      <p:sp>
        <p:nvSpPr>
          <p:cNvPr id="6" name="Rectangle: Diagonal Corners Rounded 13">
            <a:extLst>
              <a:ext uri="{FF2B5EF4-FFF2-40B4-BE49-F238E27FC236}">
                <a16:creationId xmlns:a16="http://schemas.microsoft.com/office/drawing/2014/main" id="{8A2ADACB-8CAA-4A8E-E2C7-226F9E00C641}"/>
              </a:ext>
            </a:extLst>
          </p:cNvPr>
          <p:cNvSpPr/>
          <p:nvPr/>
        </p:nvSpPr>
        <p:spPr>
          <a:xfrm>
            <a:off x="3094269" y="3151870"/>
            <a:ext cx="974267" cy="974267"/>
          </a:xfrm>
          <a:prstGeom prst="round2DiagRect">
            <a:avLst>
              <a:gd name="adj1" fmla="val 29727"/>
              <a:gd name="adj2" fmla="val 0"/>
            </a:avLst>
          </a:prstGeom>
          <a:solidFill>
            <a:srgbClr val="0070C0"/>
          </a:solidFill>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endParaRPr lang="en-US"/>
          </a:p>
        </p:txBody>
      </p:sp>
      <p:pic>
        <p:nvPicPr>
          <p:cNvPr id="9" name="Graphic 8" descr="Thought bubble with solid fill">
            <a:extLst>
              <a:ext uri="{FF2B5EF4-FFF2-40B4-BE49-F238E27FC236}">
                <a16:creationId xmlns:a16="http://schemas.microsoft.com/office/drawing/2014/main" id="{52B0A96B-8B7E-894A-F542-32973FFC9A5B}"/>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3162618" y="3220221"/>
            <a:ext cx="837566" cy="837566"/>
          </a:xfrm>
          <a:prstGeom prst="rect">
            <a:avLst/>
          </a:prstGeom>
        </p:spPr>
      </p:pic>
      <p:pic>
        <p:nvPicPr>
          <p:cNvPr id="10" name="Graphic 9" descr="Flowchart with solid fill">
            <a:extLst>
              <a:ext uri="{FF2B5EF4-FFF2-40B4-BE49-F238E27FC236}">
                <a16:creationId xmlns:a16="http://schemas.microsoft.com/office/drawing/2014/main" id="{6EEACE56-B290-BEA9-F568-90194048C521}"/>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3130067" y="4425557"/>
            <a:ext cx="914400" cy="914400"/>
          </a:xfrm>
          <a:prstGeom prst="rect">
            <a:avLst/>
          </a:prstGeom>
        </p:spPr>
      </p:pic>
      <p:pic>
        <p:nvPicPr>
          <p:cNvPr id="13" name="Graphic 12" descr="Hammer1 with solid fill">
            <a:extLst>
              <a:ext uri="{FF2B5EF4-FFF2-40B4-BE49-F238E27FC236}">
                <a16:creationId xmlns:a16="http://schemas.microsoft.com/office/drawing/2014/main" id="{E63C1345-B981-CFB7-7CF0-53D5F7E5AF80}"/>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3153974" y="5722158"/>
            <a:ext cx="808704" cy="808704"/>
          </a:xfrm>
          <a:prstGeom prst="rect">
            <a:avLst/>
          </a:prstGeom>
        </p:spPr>
      </p:pic>
      <p:sp>
        <p:nvSpPr>
          <p:cNvPr id="22" name="Freeform: Shape 15">
            <a:extLst>
              <a:ext uri="{FF2B5EF4-FFF2-40B4-BE49-F238E27FC236}">
                <a16:creationId xmlns:a16="http://schemas.microsoft.com/office/drawing/2014/main" id="{33498D6B-F270-EAAA-8015-9E64E6301CB9}"/>
              </a:ext>
            </a:extLst>
          </p:cNvPr>
          <p:cNvSpPr/>
          <p:nvPr/>
        </p:nvSpPr>
        <p:spPr>
          <a:xfrm>
            <a:off x="-96363" y="5766510"/>
            <a:ext cx="3084774"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r" defTabSz="1778000">
              <a:lnSpc>
                <a:spcPct val="90000"/>
              </a:lnSpc>
              <a:spcBef>
                <a:spcPct val="0"/>
              </a:spcBef>
              <a:spcAft>
                <a:spcPct val="35000"/>
              </a:spcAft>
              <a:buNone/>
              <a:defRPr cap="all"/>
            </a:pPr>
            <a:r>
              <a:rPr lang="en-US" sz="3200" kern="1200"/>
              <a:t>implementing</a:t>
            </a:r>
          </a:p>
        </p:txBody>
      </p:sp>
      <p:sp>
        <p:nvSpPr>
          <p:cNvPr id="23" name="Freeform: Shape 15">
            <a:extLst>
              <a:ext uri="{FF2B5EF4-FFF2-40B4-BE49-F238E27FC236}">
                <a16:creationId xmlns:a16="http://schemas.microsoft.com/office/drawing/2014/main" id="{0855420C-B7DB-1CA9-E810-71AF950D36F9}"/>
              </a:ext>
            </a:extLst>
          </p:cNvPr>
          <p:cNvSpPr/>
          <p:nvPr/>
        </p:nvSpPr>
        <p:spPr>
          <a:xfrm>
            <a:off x="-58857" y="4522757"/>
            <a:ext cx="3084774"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r" defTabSz="1778000">
              <a:lnSpc>
                <a:spcPct val="90000"/>
              </a:lnSpc>
              <a:spcBef>
                <a:spcPct val="0"/>
              </a:spcBef>
              <a:spcAft>
                <a:spcPct val="35000"/>
              </a:spcAft>
              <a:buNone/>
              <a:defRPr cap="all"/>
            </a:pPr>
            <a:r>
              <a:rPr lang="en-US" sz="3200" kern="1200"/>
              <a:t>ORGANIZING</a:t>
            </a:r>
          </a:p>
        </p:txBody>
      </p:sp>
      <p:sp>
        <p:nvSpPr>
          <p:cNvPr id="24" name="Freeform: Shape 15">
            <a:extLst>
              <a:ext uri="{FF2B5EF4-FFF2-40B4-BE49-F238E27FC236}">
                <a16:creationId xmlns:a16="http://schemas.microsoft.com/office/drawing/2014/main" id="{FD277AB1-3DC1-CE75-55F8-5ACF2AE0611D}"/>
              </a:ext>
            </a:extLst>
          </p:cNvPr>
          <p:cNvSpPr/>
          <p:nvPr/>
        </p:nvSpPr>
        <p:spPr>
          <a:xfrm>
            <a:off x="-58857" y="3275362"/>
            <a:ext cx="3084774"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r" defTabSz="1778000">
              <a:lnSpc>
                <a:spcPct val="90000"/>
              </a:lnSpc>
              <a:spcBef>
                <a:spcPct val="0"/>
              </a:spcBef>
              <a:spcAft>
                <a:spcPct val="35000"/>
              </a:spcAft>
              <a:buNone/>
              <a:defRPr cap="all"/>
            </a:pPr>
            <a:r>
              <a:rPr lang="en-US" sz="3200" kern="1200"/>
              <a:t>PLANNING</a:t>
            </a:r>
          </a:p>
        </p:txBody>
      </p:sp>
      <p:sp>
        <p:nvSpPr>
          <p:cNvPr id="36" name="Freeform: Shape 15">
            <a:extLst>
              <a:ext uri="{FF2B5EF4-FFF2-40B4-BE49-F238E27FC236}">
                <a16:creationId xmlns:a16="http://schemas.microsoft.com/office/drawing/2014/main" id="{F404F11D-0365-ECEB-4C9B-8E4840AC0D6A}"/>
              </a:ext>
            </a:extLst>
          </p:cNvPr>
          <p:cNvSpPr/>
          <p:nvPr/>
        </p:nvSpPr>
        <p:spPr>
          <a:xfrm>
            <a:off x="4319921" y="2449319"/>
            <a:ext cx="2263562"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defTabSz="1778000">
              <a:lnSpc>
                <a:spcPct val="90000"/>
              </a:lnSpc>
              <a:spcBef>
                <a:spcPct val="0"/>
              </a:spcBef>
              <a:spcAft>
                <a:spcPct val="35000"/>
              </a:spcAft>
              <a:buNone/>
              <a:defRPr cap="all"/>
            </a:pPr>
            <a:r>
              <a:rPr lang="en-US" sz="3200" kern="1200"/>
              <a:t>PEOPLE</a:t>
            </a:r>
          </a:p>
        </p:txBody>
      </p:sp>
      <p:sp>
        <p:nvSpPr>
          <p:cNvPr id="37" name="Freeform: Shape 15">
            <a:extLst>
              <a:ext uri="{FF2B5EF4-FFF2-40B4-BE49-F238E27FC236}">
                <a16:creationId xmlns:a16="http://schemas.microsoft.com/office/drawing/2014/main" id="{4482EEFC-E7FD-4E30-0790-1A0A999776D0}"/>
              </a:ext>
            </a:extLst>
          </p:cNvPr>
          <p:cNvSpPr/>
          <p:nvPr/>
        </p:nvSpPr>
        <p:spPr>
          <a:xfrm>
            <a:off x="6892528" y="2469097"/>
            <a:ext cx="2263562"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defTabSz="1778000">
              <a:lnSpc>
                <a:spcPct val="90000"/>
              </a:lnSpc>
              <a:spcBef>
                <a:spcPct val="0"/>
              </a:spcBef>
              <a:spcAft>
                <a:spcPct val="35000"/>
              </a:spcAft>
              <a:buNone/>
              <a:defRPr cap="all"/>
            </a:pPr>
            <a:r>
              <a:rPr lang="en-US" sz="3200" kern="1200"/>
              <a:t>PROCESSES</a:t>
            </a:r>
          </a:p>
        </p:txBody>
      </p:sp>
      <p:sp>
        <p:nvSpPr>
          <p:cNvPr id="38" name="Freeform: Shape 15">
            <a:extLst>
              <a:ext uri="{FF2B5EF4-FFF2-40B4-BE49-F238E27FC236}">
                <a16:creationId xmlns:a16="http://schemas.microsoft.com/office/drawing/2014/main" id="{158722E3-47DC-DB5C-DD50-339BB0EEB5C5}"/>
              </a:ext>
            </a:extLst>
          </p:cNvPr>
          <p:cNvSpPr/>
          <p:nvPr/>
        </p:nvSpPr>
        <p:spPr>
          <a:xfrm>
            <a:off x="9465135" y="2469097"/>
            <a:ext cx="2263562"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defTabSz="1778000">
              <a:lnSpc>
                <a:spcPct val="90000"/>
              </a:lnSpc>
              <a:spcBef>
                <a:spcPct val="0"/>
              </a:spcBef>
              <a:spcAft>
                <a:spcPct val="35000"/>
              </a:spcAft>
              <a:buNone/>
              <a:defRPr cap="all"/>
            </a:pPr>
            <a:r>
              <a:rPr lang="en-US" sz="3200" kern="1200"/>
              <a:t>PROGRAMS</a:t>
            </a:r>
          </a:p>
        </p:txBody>
      </p:sp>
      <p:graphicFrame>
        <p:nvGraphicFramePr>
          <p:cNvPr id="40" name="Table 39">
            <a:extLst>
              <a:ext uri="{FF2B5EF4-FFF2-40B4-BE49-F238E27FC236}">
                <a16:creationId xmlns:a16="http://schemas.microsoft.com/office/drawing/2014/main" id="{E4636267-2DAF-3ED4-16AB-AD01BD99A341}"/>
              </a:ext>
            </a:extLst>
          </p:cNvPr>
          <p:cNvGraphicFramePr>
            <a:graphicFrameLocks noGrp="1"/>
          </p:cNvGraphicFramePr>
          <p:nvPr>
            <p:extLst>
              <p:ext uri="{D42A27DB-BD31-4B8C-83A1-F6EECF244321}">
                <p14:modId xmlns:p14="http://schemas.microsoft.com/office/powerpoint/2010/main" val="1179340103"/>
              </p:ext>
            </p:extLst>
          </p:nvPr>
        </p:nvGraphicFramePr>
        <p:xfrm>
          <a:off x="4319921" y="3065605"/>
          <a:ext cx="7636290" cy="4714238"/>
        </p:xfrm>
        <a:graphic>
          <a:graphicData uri="http://schemas.openxmlformats.org/drawingml/2006/table">
            <a:tbl>
              <a:tblPr firstRow="1" bandRow="1">
                <a:tableStyleId>{5940675A-B579-460E-94D1-54222C63F5DA}</a:tableStyleId>
              </a:tblPr>
              <a:tblGrid>
                <a:gridCol w="2545430">
                  <a:extLst>
                    <a:ext uri="{9D8B030D-6E8A-4147-A177-3AD203B41FA5}">
                      <a16:colId xmlns:a16="http://schemas.microsoft.com/office/drawing/2014/main" val="3480838859"/>
                    </a:ext>
                  </a:extLst>
                </a:gridCol>
                <a:gridCol w="2545430">
                  <a:extLst>
                    <a:ext uri="{9D8B030D-6E8A-4147-A177-3AD203B41FA5}">
                      <a16:colId xmlns:a16="http://schemas.microsoft.com/office/drawing/2014/main" val="732385373"/>
                    </a:ext>
                  </a:extLst>
                </a:gridCol>
                <a:gridCol w="2545430">
                  <a:extLst>
                    <a:ext uri="{9D8B030D-6E8A-4147-A177-3AD203B41FA5}">
                      <a16:colId xmlns:a16="http://schemas.microsoft.com/office/drawing/2014/main" val="59920267"/>
                    </a:ext>
                  </a:extLst>
                </a:gridCol>
              </a:tblGrid>
              <a:tr h="2265812">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152792755"/>
                  </a:ext>
                </a:extLst>
              </a:tr>
              <a:tr h="1224213">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dirty="0">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68450731"/>
                  </a:ext>
                </a:extLst>
              </a:tr>
              <a:tr h="1224213">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dirty="0">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839592428"/>
                  </a:ext>
                </a:extLst>
              </a:tr>
            </a:tbl>
          </a:graphicData>
        </a:graphic>
      </p:graphicFrame>
      <p:sp>
        <p:nvSpPr>
          <p:cNvPr id="19" name="TextBox 18">
            <a:extLst>
              <a:ext uri="{FF2B5EF4-FFF2-40B4-BE49-F238E27FC236}">
                <a16:creationId xmlns:a16="http://schemas.microsoft.com/office/drawing/2014/main" id="{6F983179-0C95-C3C6-3932-381E21E53BA9}"/>
              </a:ext>
            </a:extLst>
          </p:cNvPr>
          <p:cNvSpPr txBox="1"/>
          <p:nvPr/>
        </p:nvSpPr>
        <p:spPr>
          <a:xfrm>
            <a:off x="4319921" y="3842373"/>
            <a:ext cx="7768500" cy="2800767"/>
          </a:xfrm>
          <a:prstGeom prst="rect">
            <a:avLst/>
          </a:prstGeom>
          <a:noFill/>
        </p:spPr>
        <p:txBody>
          <a:bodyPr wrap="square" rtlCol="0">
            <a:spAutoFit/>
          </a:bodyPr>
          <a:lstStyle/>
          <a:p>
            <a:r>
              <a:rPr lang="en-US" sz="4400">
                <a:solidFill>
                  <a:srgbClr val="FF0000"/>
                </a:solidFill>
              </a:rPr>
              <a:t>Requirements Analysis</a:t>
            </a:r>
          </a:p>
          <a:p>
            <a:r>
              <a:rPr lang="en-US" sz="4400"/>
              <a:t>User Stories</a:t>
            </a:r>
          </a:p>
          <a:p>
            <a:r>
              <a:rPr lang="en-US" sz="4400"/>
              <a:t>Testing Conditions of Satisfaction</a:t>
            </a:r>
          </a:p>
          <a:p>
            <a:endParaRPr lang="en-US" sz="4400"/>
          </a:p>
        </p:txBody>
      </p:sp>
    </p:spTree>
    <p:extLst>
      <p:ext uri="{BB962C8B-B14F-4D97-AF65-F5344CB8AC3E}">
        <p14:creationId xmlns:p14="http://schemas.microsoft.com/office/powerpoint/2010/main" val="2107031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6A195-BA59-40E7-8521-87B75EE15054}"/>
              </a:ext>
            </a:extLst>
          </p:cNvPr>
          <p:cNvSpPr>
            <a:spLocks noGrp="1"/>
          </p:cNvSpPr>
          <p:nvPr>
            <p:ph type="title"/>
          </p:nvPr>
        </p:nvSpPr>
        <p:spPr/>
        <p:txBody>
          <a:bodyPr>
            <a:normAutofit fontScale="90000"/>
          </a:bodyPr>
          <a:lstStyle/>
          <a:p>
            <a:r>
              <a:rPr lang="en-US" dirty="0"/>
              <a:t>Overall question:</a:t>
            </a:r>
            <a:br>
              <a:rPr lang="en-US" dirty="0"/>
            </a:br>
            <a:r>
              <a:rPr lang="en-US" dirty="0"/>
              <a:t>How to make sure we are building the right thing</a:t>
            </a:r>
          </a:p>
        </p:txBody>
      </p:sp>
      <p:sp>
        <p:nvSpPr>
          <p:cNvPr id="4" name="Slide Number Placeholder 3">
            <a:extLst>
              <a:ext uri="{FF2B5EF4-FFF2-40B4-BE49-F238E27FC236}">
                <a16:creationId xmlns:a16="http://schemas.microsoft.com/office/drawing/2014/main" id="{2257FCDD-253D-4273-9467-54F4E684C4C6}"/>
              </a:ext>
            </a:extLst>
          </p:cNvPr>
          <p:cNvSpPr>
            <a:spLocks noGrp="1"/>
          </p:cNvSpPr>
          <p:nvPr>
            <p:ph type="sldNum" sz="quarter" idx="12"/>
          </p:nvPr>
        </p:nvSpPr>
        <p:spPr/>
        <p:txBody>
          <a:bodyPr/>
          <a:lstStyle/>
          <a:p>
            <a:fld id="{20F37917-FD3A-4669-9018-DA04BCDD3D75}" type="slidenum">
              <a:rPr lang="en-US" smtClean="0"/>
              <a:t>5</a:t>
            </a:fld>
            <a:endParaRPr lang="en-US" dirty="0"/>
          </a:p>
        </p:txBody>
      </p:sp>
      <p:pic>
        <p:nvPicPr>
          <p:cNvPr id="1028" name="Picture 4">
            <a:extLst>
              <a:ext uri="{FF2B5EF4-FFF2-40B4-BE49-F238E27FC236}">
                <a16:creationId xmlns:a16="http://schemas.microsoft.com/office/drawing/2014/main" id="{1540FDF9-740E-4147-9A42-ABFE3E325A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9023" y="1743213"/>
            <a:ext cx="9983159" cy="370343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9311334-0AE7-0B97-21A1-7F1A4118397E}"/>
              </a:ext>
            </a:extLst>
          </p:cNvPr>
          <p:cNvSpPr txBox="1"/>
          <p:nvPr/>
        </p:nvSpPr>
        <p:spPr>
          <a:xfrm>
            <a:off x="97663" y="6356350"/>
            <a:ext cx="6100762" cy="36933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dirty="0">
                <a:solidFill>
                  <a:schemeClr val="tx1"/>
                </a:solidFill>
                <a:hlinkClick r:id="rId4"/>
              </a:rPr>
              <a:t>https://en.wikipedia.org/wiki/Tree_swing_cartoon</a:t>
            </a:r>
            <a:r>
              <a:rPr lang="en-US" dirty="0">
                <a:solidFill>
                  <a:schemeClr val="tx1"/>
                </a:solidFill>
              </a:rPr>
              <a:t> </a:t>
            </a:r>
          </a:p>
        </p:txBody>
      </p:sp>
    </p:spTree>
    <p:extLst>
      <p:ext uri="{BB962C8B-B14F-4D97-AF65-F5344CB8AC3E}">
        <p14:creationId xmlns:p14="http://schemas.microsoft.com/office/powerpoint/2010/main" val="1343145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a:extLst>
              <a:ext uri="{FF2B5EF4-FFF2-40B4-BE49-F238E27FC236}">
                <a16:creationId xmlns:a16="http://schemas.microsoft.com/office/drawing/2014/main" id="{FCD54966-636B-40B8-9A0B-F5A7E500E446}"/>
              </a:ext>
            </a:extLst>
          </p:cNvPr>
          <p:cNvSpPr>
            <a:spLocks noGrp="1" noChangeArrowheads="1"/>
          </p:cNvSpPr>
          <p:nvPr>
            <p:ph type="title"/>
          </p:nvPr>
        </p:nvSpPr>
        <p:spPr/>
        <p:txBody>
          <a:bodyPr/>
          <a:lstStyle/>
          <a:p>
            <a:r>
              <a:rPr lang="en-US" altLang="en-US" dirty="0"/>
              <a:t>Why is requirements analysis hard?</a:t>
            </a:r>
          </a:p>
        </p:txBody>
      </p:sp>
      <p:graphicFrame>
        <p:nvGraphicFramePr>
          <p:cNvPr id="5125" name="Rectangle 2">
            <a:extLst>
              <a:ext uri="{FF2B5EF4-FFF2-40B4-BE49-F238E27FC236}">
                <a16:creationId xmlns:a16="http://schemas.microsoft.com/office/drawing/2014/main" id="{042DA56E-1CBE-437C-8295-D010F5813C74}"/>
              </a:ext>
            </a:extLst>
          </p:cNvPr>
          <p:cNvGraphicFramePr>
            <a:graphicFrameLocks noGrp="1"/>
          </p:cNvGraphicFramePr>
          <p:nvPr>
            <p:ph idx="1"/>
          </p:nvPr>
        </p:nvGraphicFramePr>
        <p:xfrm>
          <a:off x="838200" y="1500188"/>
          <a:ext cx="788670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123" name="Text Box 3">
            <a:extLst>
              <a:ext uri="{FF2B5EF4-FFF2-40B4-BE49-F238E27FC236}">
                <a16:creationId xmlns:a16="http://schemas.microsoft.com/office/drawing/2014/main" id="{F4B0D1A4-82AE-4AEF-B842-9318DCC0894D}"/>
              </a:ext>
            </a:extLst>
          </p:cNvPr>
          <p:cNvSpPr txBox="1">
            <a:spLocks/>
          </p:cNvSpPr>
          <p:nvPr/>
        </p:nvSpPr>
        <p:spPr bwMode="auto">
          <a:xfrm>
            <a:off x="10232600" y="6454704"/>
            <a:ext cx="136256" cy="223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5719" tIns="35719" rIns="35719" bIns="35719" anchor="b">
            <a:spAutoFit/>
          </a:bodyPr>
          <a:lstStyle/>
          <a:p>
            <a:pPr algn="r"/>
            <a:fld id="{0BB2D644-9BFF-4E58-8C26-7B6E68779C53}" type="slidenum">
              <a:rPr lang="en-US" altLang="en-US" sz="984">
                <a:latin typeface="Calibri Light" panose="020F0302020204030204" pitchFamily="34" charset="0"/>
                <a:ea typeface="Helvetica Neue" charset="0"/>
                <a:cs typeface="Calibri Light" panose="020F0302020204030204" pitchFamily="34" charset="0"/>
                <a:sym typeface="Helvetica Neue" charset="0"/>
              </a:rPr>
              <a:pPr algn="r"/>
              <a:t>6</a:t>
            </a:fld>
            <a:endParaRPr lang="en-US" altLang="en-US" sz="984" dirty="0">
              <a:latin typeface="Calibri Light" panose="020F0302020204030204" pitchFamily="34" charset="0"/>
              <a:ea typeface="Helvetica Neue" charset="0"/>
              <a:cs typeface="Calibri Light" panose="020F0302020204030204" pitchFamily="34" charset="0"/>
              <a:sym typeface="Helvetica Neue" charset="0"/>
            </a:endParaRPr>
          </a:p>
        </p:txBody>
      </p:sp>
      <p:pic>
        <p:nvPicPr>
          <p:cNvPr id="2" name="Picture 1">
            <a:extLst>
              <a:ext uri="{FF2B5EF4-FFF2-40B4-BE49-F238E27FC236}">
                <a16:creationId xmlns:a16="http://schemas.microsoft.com/office/drawing/2014/main" id="{20C0AE1E-00E3-4942-9AAD-E05E6117B462}"/>
              </a:ext>
            </a:extLst>
          </p:cNvPr>
          <p:cNvPicPr>
            <a:picLocks noChangeAspect="1"/>
          </p:cNvPicPr>
          <p:nvPr/>
        </p:nvPicPr>
        <p:blipFill rotWithShape="1">
          <a:blip r:embed="rId8"/>
          <a:srcRect r="48948"/>
          <a:stretch/>
        </p:blipFill>
        <p:spPr>
          <a:xfrm>
            <a:off x="8825548" y="1524000"/>
            <a:ext cx="1037381" cy="1905000"/>
          </a:xfrm>
          <a:prstGeom prst="rect">
            <a:avLst/>
          </a:prstGeom>
        </p:spPr>
      </p:pic>
      <p:pic>
        <p:nvPicPr>
          <p:cNvPr id="3" name="Picture 2">
            <a:extLst>
              <a:ext uri="{FF2B5EF4-FFF2-40B4-BE49-F238E27FC236}">
                <a16:creationId xmlns:a16="http://schemas.microsoft.com/office/drawing/2014/main" id="{9D0ABD5D-EBC5-AD4A-89E8-3DBE63E03806}"/>
              </a:ext>
            </a:extLst>
          </p:cNvPr>
          <p:cNvPicPr>
            <a:picLocks noChangeAspect="1"/>
          </p:cNvPicPr>
          <p:nvPr/>
        </p:nvPicPr>
        <p:blipFill>
          <a:blip r:embed="rId9"/>
          <a:stretch>
            <a:fillRect/>
          </a:stretch>
        </p:blipFill>
        <p:spPr>
          <a:xfrm>
            <a:off x="8829889" y="4010047"/>
            <a:ext cx="1028700" cy="1943100"/>
          </a:xfrm>
          <a:prstGeom prst="rect">
            <a:avLst/>
          </a:prstGeom>
        </p:spPr>
      </p:pic>
      <p:pic>
        <p:nvPicPr>
          <p:cNvPr id="8" name="Picture 7">
            <a:extLst>
              <a:ext uri="{FF2B5EF4-FFF2-40B4-BE49-F238E27FC236}">
                <a16:creationId xmlns:a16="http://schemas.microsoft.com/office/drawing/2014/main" id="{A3A69FEC-CE32-4A48-BD47-A3E23897431C}"/>
              </a:ext>
            </a:extLst>
          </p:cNvPr>
          <p:cNvPicPr>
            <a:picLocks noChangeAspect="1"/>
          </p:cNvPicPr>
          <p:nvPr/>
        </p:nvPicPr>
        <p:blipFill rotWithShape="1">
          <a:blip r:embed="rId8"/>
          <a:srcRect l="48948" b="1704"/>
          <a:stretch/>
        </p:blipFill>
        <p:spPr>
          <a:xfrm>
            <a:off x="9971456" y="2739560"/>
            <a:ext cx="1037381" cy="1872538"/>
          </a:xfrm>
          <a:prstGeom prst="rect">
            <a:avLst/>
          </a:prstGeom>
        </p:spPr>
      </p:pic>
    </p:spTree>
    <p:extLst>
      <p:ext uri="{BB962C8B-B14F-4D97-AF65-F5344CB8AC3E}">
        <p14:creationId xmlns:p14="http://schemas.microsoft.com/office/powerpoint/2010/main" val="235257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1AB2A-F440-AC87-D1D6-59228B87B7AA}"/>
              </a:ext>
            </a:extLst>
          </p:cNvPr>
          <p:cNvSpPr>
            <a:spLocks noGrp="1"/>
          </p:cNvSpPr>
          <p:nvPr>
            <p:ph type="title"/>
          </p:nvPr>
        </p:nvSpPr>
        <p:spPr/>
        <p:txBody>
          <a:bodyPr/>
          <a:lstStyle/>
          <a:p>
            <a:r>
              <a:rPr lang="en-US" dirty="0"/>
              <a:t>How do we capture the requirements?</a:t>
            </a:r>
          </a:p>
        </p:txBody>
      </p:sp>
      <p:sp>
        <p:nvSpPr>
          <p:cNvPr id="3" name="Content Placeholder 2">
            <a:extLst>
              <a:ext uri="{FF2B5EF4-FFF2-40B4-BE49-F238E27FC236}">
                <a16:creationId xmlns:a16="http://schemas.microsoft.com/office/drawing/2014/main" id="{9ED6CEEF-1D52-6DAD-3291-6C2B7263C09C}"/>
              </a:ext>
            </a:extLst>
          </p:cNvPr>
          <p:cNvSpPr>
            <a:spLocks noGrp="1"/>
          </p:cNvSpPr>
          <p:nvPr>
            <p:ph idx="1"/>
          </p:nvPr>
        </p:nvSpPr>
        <p:spPr>
          <a:xfrm>
            <a:off x="838200" y="1500160"/>
            <a:ext cx="5715000" cy="4351338"/>
          </a:xfrm>
        </p:spPr>
        <p:txBody>
          <a:bodyPr/>
          <a:lstStyle/>
          <a:p>
            <a:r>
              <a:rPr lang="en-US" dirty="0"/>
              <a:t>There are many frameworks for capturing requirements.</a:t>
            </a:r>
          </a:p>
          <a:p>
            <a:r>
              <a:rPr lang="en-US" dirty="0"/>
              <a:t>Often described as </a:t>
            </a:r>
            <a:r>
              <a:rPr lang="en-US" i="1" dirty="0">
                <a:latin typeface="Times New Roman" panose="02020603050405020304" pitchFamily="18" charset="0"/>
                <a:cs typeface="Times New Roman" panose="02020603050405020304" pitchFamily="18" charset="0"/>
              </a:rPr>
              <a:t>x</a:t>
            </a:r>
            <a:r>
              <a:rPr lang="en-US" dirty="0"/>
              <a:t>-Driven Design (for some </a:t>
            </a:r>
            <a:r>
              <a:rPr lang="en-US" i="1" dirty="0">
                <a:latin typeface="Times New Roman" panose="02020603050405020304" pitchFamily="18" charset="0"/>
                <a:cs typeface="Times New Roman" panose="02020603050405020304" pitchFamily="18" charset="0"/>
              </a:rPr>
              <a:t>x</a:t>
            </a:r>
            <a:r>
              <a:rPr lang="en-US" dirty="0"/>
              <a:t>)</a:t>
            </a:r>
          </a:p>
          <a:p>
            <a:r>
              <a:rPr lang="en-US" dirty="0"/>
              <a:t>They differ in scope &amp; details, but they have many features in common.</a:t>
            </a:r>
          </a:p>
        </p:txBody>
      </p:sp>
      <p:sp>
        <p:nvSpPr>
          <p:cNvPr id="4" name="Slide Number Placeholder 3">
            <a:extLst>
              <a:ext uri="{FF2B5EF4-FFF2-40B4-BE49-F238E27FC236}">
                <a16:creationId xmlns:a16="http://schemas.microsoft.com/office/drawing/2014/main" id="{25CD15F5-5F7F-3562-FAA9-035E16D18271}"/>
              </a:ext>
            </a:extLst>
          </p:cNvPr>
          <p:cNvSpPr>
            <a:spLocks noGrp="1"/>
          </p:cNvSpPr>
          <p:nvPr>
            <p:ph type="sldNum" sz="quarter" idx="12"/>
          </p:nvPr>
        </p:nvSpPr>
        <p:spPr/>
        <p:txBody>
          <a:bodyPr/>
          <a:lstStyle/>
          <a:p>
            <a:fld id="{20F37917-FD3A-4669-9018-DA04BCDD3D75}" type="slidenum">
              <a:rPr lang="en-US" smtClean="0"/>
              <a:t>7</a:t>
            </a:fld>
            <a:endParaRPr lang="en-US"/>
          </a:p>
        </p:txBody>
      </p:sp>
      <p:pic>
        <p:nvPicPr>
          <p:cNvPr id="6" name="Picture 5" descr="A screenshot of a computer&#10;&#10;Description automatically generated">
            <a:extLst>
              <a:ext uri="{FF2B5EF4-FFF2-40B4-BE49-F238E27FC236}">
                <a16:creationId xmlns:a16="http://schemas.microsoft.com/office/drawing/2014/main" id="{58E6899D-E64A-6E6E-E61C-1B0B676F59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31941">
            <a:off x="6839866" y="2085915"/>
            <a:ext cx="4366227" cy="3179827"/>
          </a:xfrm>
          <a:prstGeom prst="rect">
            <a:avLst/>
          </a:prstGeom>
        </p:spPr>
      </p:pic>
    </p:spTree>
    <p:extLst>
      <p:ext uri="{BB962C8B-B14F-4D97-AF65-F5344CB8AC3E}">
        <p14:creationId xmlns:p14="http://schemas.microsoft.com/office/powerpoint/2010/main" val="2188219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FAD7B-5666-420A-EE4C-D8615527EF0A}"/>
              </a:ext>
            </a:extLst>
          </p:cNvPr>
          <p:cNvSpPr>
            <a:spLocks noGrp="1"/>
          </p:cNvSpPr>
          <p:nvPr>
            <p:ph type="title"/>
          </p:nvPr>
        </p:nvSpPr>
        <p:spPr/>
        <p:txBody>
          <a:bodyPr/>
          <a:lstStyle/>
          <a:p>
            <a:r>
              <a:rPr lang="en-US" dirty="0"/>
              <a:t>Common Elements</a:t>
            </a:r>
          </a:p>
        </p:txBody>
      </p:sp>
      <p:sp>
        <p:nvSpPr>
          <p:cNvPr id="3" name="Content Placeholder 2">
            <a:extLst>
              <a:ext uri="{FF2B5EF4-FFF2-40B4-BE49-F238E27FC236}">
                <a16:creationId xmlns:a16="http://schemas.microsoft.com/office/drawing/2014/main" id="{D4C83EDF-C9D6-ED5A-3DD7-24DB0B2CCF20}"/>
              </a:ext>
            </a:extLst>
          </p:cNvPr>
          <p:cNvSpPr>
            <a:spLocks noGrp="1"/>
          </p:cNvSpPr>
          <p:nvPr>
            <p:ph idx="1"/>
          </p:nvPr>
        </p:nvSpPr>
        <p:spPr>
          <a:xfrm>
            <a:off x="838200" y="1500160"/>
            <a:ext cx="5659582" cy="4351338"/>
          </a:xfrm>
        </p:spPr>
        <p:txBody>
          <a:bodyPr>
            <a:normAutofit lnSpcReduction="10000"/>
          </a:bodyPr>
          <a:lstStyle/>
          <a:p>
            <a:r>
              <a:rPr lang="en-US" dirty="0"/>
              <a:t>Meet with stakeholders</a:t>
            </a:r>
          </a:p>
          <a:p>
            <a:r>
              <a:rPr lang="en-US" dirty="0"/>
              <a:t>Develop a common language</a:t>
            </a:r>
          </a:p>
          <a:p>
            <a:r>
              <a:rPr lang="en-US" dirty="0"/>
              <a:t>Collect desired system behaviors that offer value</a:t>
            </a:r>
          </a:p>
          <a:p>
            <a:r>
              <a:rPr lang="en-US" dirty="0"/>
              <a:t>Document the desired behaviors</a:t>
            </a:r>
          </a:p>
          <a:p>
            <a:r>
              <a:rPr lang="en-US" dirty="0"/>
              <a:t>Iterate and refine!!</a:t>
            </a:r>
          </a:p>
          <a:p>
            <a:pPr marL="514350" indent="-514350">
              <a:buFont typeface="+mj-lt"/>
              <a:buAutoNum type="arabicPeriod"/>
            </a:pPr>
            <a:endParaRPr lang="en-US" dirty="0"/>
          </a:p>
          <a:p>
            <a:pPr marL="0" indent="0">
              <a:buNone/>
            </a:pPr>
            <a:r>
              <a:rPr lang="en-US" dirty="0"/>
              <a:t>User stories are the least common denominator of most approaches</a:t>
            </a:r>
          </a:p>
        </p:txBody>
      </p:sp>
      <p:sp>
        <p:nvSpPr>
          <p:cNvPr id="4" name="Slide Number Placeholder 3">
            <a:extLst>
              <a:ext uri="{FF2B5EF4-FFF2-40B4-BE49-F238E27FC236}">
                <a16:creationId xmlns:a16="http://schemas.microsoft.com/office/drawing/2014/main" id="{CB0C3A9D-C365-F3CA-D3F9-80309DA4F4A9}"/>
              </a:ext>
            </a:extLst>
          </p:cNvPr>
          <p:cNvSpPr>
            <a:spLocks noGrp="1"/>
          </p:cNvSpPr>
          <p:nvPr>
            <p:ph type="sldNum" sz="quarter" idx="12"/>
          </p:nvPr>
        </p:nvSpPr>
        <p:spPr/>
        <p:txBody>
          <a:bodyPr/>
          <a:lstStyle/>
          <a:p>
            <a:fld id="{20F37917-FD3A-4669-9018-DA04BCDD3D75}" type="slidenum">
              <a:rPr lang="en-US" smtClean="0"/>
              <a:t>8</a:t>
            </a:fld>
            <a:endParaRPr lang="en-US"/>
          </a:p>
        </p:txBody>
      </p:sp>
      <p:pic>
        <p:nvPicPr>
          <p:cNvPr id="5" name="Picture 2">
            <a:extLst>
              <a:ext uri="{FF2B5EF4-FFF2-40B4-BE49-F238E27FC236}">
                <a16:creationId xmlns:a16="http://schemas.microsoft.com/office/drawing/2014/main" id="{21F1C902-2973-863F-54A8-8823C7E1D07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341" r="16432"/>
          <a:stretch/>
        </p:blipFill>
        <p:spPr bwMode="auto">
          <a:xfrm>
            <a:off x="6805222" y="7858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3540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53868-E65A-896C-92FE-904117C959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59BF54-4996-E976-7162-5E8AE026EE81}"/>
              </a:ext>
            </a:extLst>
          </p:cNvPr>
          <p:cNvSpPr>
            <a:spLocks noGrp="1"/>
          </p:cNvSpPr>
          <p:nvPr>
            <p:ph type="title"/>
          </p:nvPr>
        </p:nvSpPr>
        <p:spPr/>
        <p:txBody>
          <a:bodyPr>
            <a:normAutofit/>
          </a:bodyPr>
          <a:lstStyle/>
          <a:p>
            <a:r>
              <a:rPr lang="en-US" dirty="0"/>
              <a:t>“Building the Right Thing” necessarily involves Value Judgments</a:t>
            </a:r>
          </a:p>
        </p:txBody>
      </p:sp>
      <p:sp>
        <p:nvSpPr>
          <p:cNvPr id="3" name="Content Placeholder 2">
            <a:extLst>
              <a:ext uri="{FF2B5EF4-FFF2-40B4-BE49-F238E27FC236}">
                <a16:creationId xmlns:a16="http://schemas.microsoft.com/office/drawing/2014/main" id="{883C0B57-32A1-020D-7BDF-BC12E409F16D}"/>
              </a:ext>
            </a:extLst>
          </p:cNvPr>
          <p:cNvSpPr>
            <a:spLocks noGrp="1"/>
          </p:cNvSpPr>
          <p:nvPr>
            <p:ph idx="1"/>
          </p:nvPr>
        </p:nvSpPr>
        <p:spPr>
          <a:xfrm>
            <a:off x="838200" y="1500160"/>
            <a:ext cx="10400414" cy="4856190"/>
          </a:xfrm>
        </p:spPr>
        <p:txBody>
          <a:bodyPr>
            <a:normAutofit/>
          </a:bodyPr>
          <a:lstStyle/>
          <a:p>
            <a:r>
              <a:rPr lang="en-US" dirty="0"/>
              <a:t>Right for whom?</a:t>
            </a:r>
          </a:p>
          <a:p>
            <a:r>
              <a:rPr lang="en-US" dirty="0"/>
              <a:t>Who benefits?</a:t>
            </a:r>
          </a:p>
          <a:p>
            <a:r>
              <a:rPr lang="en-US" dirty="0"/>
              <a:t>Limitations of budget/time/personnel</a:t>
            </a:r>
          </a:p>
          <a:p>
            <a:r>
              <a:rPr lang="en-US" dirty="0"/>
              <a:t>Competing/incompatible ideas about what's important</a:t>
            </a:r>
          </a:p>
          <a:p>
            <a:r>
              <a:rPr lang="en-US" dirty="0"/>
              <a:t>Competing/incompatible sets of COSs</a:t>
            </a:r>
          </a:p>
        </p:txBody>
      </p:sp>
      <p:sp>
        <p:nvSpPr>
          <p:cNvPr id="4" name="Slide Number Placeholder 3">
            <a:extLst>
              <a:ext uri="{FF2B5EF4-FFF2-40B4-BE49-F238E27FC236}">
                <a16:creationId xmlns:a16="http://schemas.microsoft.com/office/drawing/2014/main" id="{2AB92C93-4088-A5CF-84EB-E05A618D8893}"/>
              </a:ext>
            </a:extLst>
          </p:cNvPr>
          <p:cNvSpPr>
            <a:spLocks noGrp="1"/>
          </p:cNvSpPr>
          <p:nvPr>
            <p:ph type="sldNum" sz="quarter" idx="12"/>
          </p:nvPr>
        </p:nvSpPr>
        <p:spPr/>
        <p:txBody>
          <a:bodyPr/>
          <a:lstStyle/>
          <a:p>
            <a:fld id="{20F37917-FD3A-4669-9018-DA04BCDD3D75}" type="slidenum">
              <a:rPr lang="en-US" smtClean="0"/>
              <a:t>9</a:t>
            </a:fld>
            <a:endParaRPr lang="en-US"/>
          </a:p>
        </p:txBody>
      </p:sp>
    </p:spTree>
    <p:extLst>
      <p:ext uri="{BB962C8B-B14F-4D97-AF65-F5344CB8AC3E}">
        <p14:creationId xmlns:p14="http://schemas.microsoft.com/office/powerpoint/2010/main" val="11013576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20000"/>
            <a:lumOff val="80000"/>
          </a:schemeClr>
        </a:solidFill>
        <a:ln>
          <a:solidFill>
            <a:srgbClr val="0070C0"/>
          </a:solidFill>
        </a:ln>
      </a:spPr>
      <a:bodyPr rtlCol="0" anchor="ctr"/>
      <a:lstStyle>
        <a:defPPr algn="l">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arrow" w="lg" len="lg"/>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l">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7893ce20-a697-4fd6-a4da-14011f6a471d}" enabled="1" method="Standard" siteId="{a8eec281-aaa3-4dae-ac9b-9a398b9215e7}" contentBits="0" removed="0"/>
</clbl:labelList>
</file>

<file path=docProps/app.xml><?xml version="1.0" encoding="utf-8"?>
<Properties xmlns="http://schemas.openxmlformats.org/officeDocument/2006/extended-properties" xmlns:vt="http://schemas.openxmlformats.org/officeDocument/2006/docPropsVTypes">
  <TotalTime>23143</TotalTime>
  <Words>1947</Words>
  <Application>Microsoft Office PowerPoint</Application>
  <PresentationFormat>Widescreen</PresentationFormat>
  <Paragraphs>170</Paragraphs>
  <Slides>13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Helvetica Neue</vt:lpstr>
      <vt:lpstr>Wingdings</vt:lpstr>
      <vt:lpstr>Calibri</vt:lpstr>
      <vt:lpstr>Arial</vt:lpstr>
      <vt:lpstr>Verdana</vt:lpstr>
      <vt:lpstr>Calibri Light</vt:lpstr>
      <vt:lpstr>Times New Roman</vt:lpstr>
      <vt:lpstr>Office Theme</vt:lpstr>
      <vt:lpstr>CS 4530: Fundamentals of Software Engineering Module 2.1: Requirements Analysis</vt:lpstr>
      <vt:lpstr>Learning Goals for this Lesson</vt:lpstr>
      <vt:lpstr>The Big Picture</vt:lpstr>
      <vt:lpstr>Requirements Analysis connects High-Level Planning To User Stories</vt:lpstr>
      <vt:lpstr>Overall question: How to make sure we are building the right thing</vt:lpstr>
      <vt:lpstr>Why is requirements analysis hard?</vt:lpstr>
      <vt:lpstr>How do we capture the requirements?</vt:lpstr>
      <vt:lpstr>Common Elements</vt:lpstr>
      <vt:lpstr>“Building the Right Thing” necessarily involves Value Judgments</vt:lpstr>
      <vt:lpstr>Requirements Gathering includes Prioritizing User Stories</vt:lpstr>
      <vt:lpstr>Value Sensitive Design: A Requirements Gathering Example</vt:lpstr>
      <vt:lpstr>VSD Example – Informed Consent</vt:lpstr>
      <vt:lpstr>Review: Requirements analysis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4530: Fundamentals of Software Engineering  Module 2: From Requirements to Code: Test-Driven Development</dc:title>
  <dc:creator>Mitchell Wand</dc:creator>
  <cp:lastModifiedBy>Bhutta, Adeel</cp:lastModifiedBy>
  <cp:revision>240</cp:revision>
  <dcterms:created xsi:type="dcterms:W3CDTF">2021-01-07T15:19:22Z</dcterms:created>
  <dcterms:modified xsi:type="dcterms:W3CDTF">2026-05-01T14:58:35Z</dcterms:modified>
</cp:coreProperties>
</file>